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68" r:id="rId2"/>
    <p:sldId id="256" r:id="rId3"/>
    <p:sldId id="257" r:id="rId4"/>
    <p:sldId id="258" r:id="rId5"/>
    <p:sldId id="260" r:id="rId6"/>
    <p:sldId id="261" r:id="rId7"/>
    <p:sldId id="273" r:id="rId8"/>
    <p:sldId id="282" r:id="rId9"/>
    <p:sldId id="283" r:id="rId10"/>
    <p:sldId id="284" r:id="rId11"/>
    <p:sldId id="287" r:id="rId12"/>
    <p:sldId id="285" r:id="rId13"/>
    <p:sldId id="286" r:id="rId14"/>
    <p:sldId id="288" r:id="rId15"/>
    <p:sldId id="277" r:id="rId16"/>
    <p:sldId id="263" r:id="rId17"/>
    <p:sldId id="264" r:id="rId18"/>
    <p:sldId id="289" r:id="rId19"/>
    <p:sldId id="290" r:id="rId20"/>
    <p:sldId id="291" r:id="rId21"/>
    <p:sldId id="292" r:id="rId22"/>
    <p:sldId id="293" r:id="rId23"/>
    <p:sldId id="295" r:id="rId24"/>
    <p:sldId id="265" r:id="rId25"/>
    <p:sldId id="266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70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18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a1640a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a1640a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41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a1640ad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a1640ad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84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1640ad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a1640adc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01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a7055b9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a7055b9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43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7055b9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a7055b9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98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7055b9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7055b9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12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a1640adc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a1640adc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2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a1640adc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a1640adc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3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/>
              <a:t>UTENOS „SAULĖS“ GIMNAZIJOS </a:t>
            </a:r>
            <a:br>
              <a:rPr lang="lt-LT" b="1" dirty="0"/>
            </a:br>
            <a:r>
              <a:rPr lang="lt-LT" b="1" dirty="0"/>
              <a:t>vidaus įsivertinimo </a:t>
            </a:r>
            <a:r>
              <a:rPr lang="lt-LT" b="1" dirty="0" smtClean="0"/>
              <a:t>ataskaita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202</a:t>
            </a:r>
            <a:r>
              <a:rPr lang="lt-LT" sz="2200" b="1" dirty="0" smtClean="0"/>
              <a:t>2</a:t>
            </a:r>
            <a:r>
              <a:rPr lang="en-US" sz="2200" b="1" dirty="0" smtClean="0"/>
              <a:t>-202</a:t>
            </a:r>
            <a:r>
              <a:rPr lang="lt-LT" sz="2200" b="1" dirty="0" smtClean="0"/>
              <a:t>3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m.m.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8511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Įranga ir priemonės yra šiuolaikiškos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88" y="1281464"/>
            <a:ext cx="5220429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Atliekant </a:t>
            </a:r>
            <a:r>
              <a:rPr lang="pl-PL" b="1" dirty="0" smtClean="0"/>
              <a:t>namų </a:t>
            </a:r>
            <a:r>
              <a:rPr lang="pl-PL" b="1" dirty="0"/>
              <a:t>darbus, mokytojai prašo naudoti informacines technologijas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03" y="1593378"/>
            <a:ext cx="5268060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b="1" dirty="0" err="1"/>
              <a:t>Aš</a:t>
            </a:r>
            <a:r>
              <a:rPr lang="en-US" b="1" dirty="0"/>
              <a:t> </a:t>
            </a:r>
            <a:r>
              <a:rPr lang="en-US" b="1" dirty="0" err="1"/>
              <a:t>noriai</a:t>
            </a:r>
            <a:r>
              <a:rPr lang="en-US" b="1" dirty="0"/>
              <a:t> </a:t>
            </a:r>
            <a:r>
              <a:rPr lang="en-US" b="1" dirty="0" err="1"/>
              <a:t>dalyvauju</a:t>
            </a:r>
            <a:r>
              <a:rPr lang="en-US" b="1" dirty="0"/>
              <a:t> STEAM </a:t>
            </a:r>
            <a:r>
              <a:rPr lang="en-US" b="1" dirty="0" err="1"/>
              <a:t>veiklose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0" y="1365048"/>
            <a:ext cx="6902928" cy="18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Man naudinga, kai pamokos vyksta kitose erdvėse (kultūros įstaigose: bibliotekose, muziejuose ir kitose)</a:t>
            </a:r>
            <a:endParaRPr lang="en-US" dirty="0"/>
          </a:p>
        </p:txBody>
      </p:sp>
      <p:pic>
        <p:nvPicPr>
          <p:cNvPr id="1026" name="Picture 2" descr="https://chart.apis.google.com/chart?cht=bhs&amp;chs=&amp;chs=750x400&amp;chxt=x,y&amp;chxs=0,000000,13|1,000000,13&amp;chbh=70&amp;chds=0,98&amp;chxr=0,0,98,10&amp;chco=3366cc|dc3912|ff9900|109618|990099&amp;chd=t:3,3,39,47,6&amp;chxl=1:|5|4|3|2|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71" y="1680693"/>
            <a:ext cx="4825899" cy="25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7" y="2298879"/>
            <a:ext cx="2328005" cy="15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Mokykla</a:t>
            </a:r>
            <a:r>
              <a:rPr lang="en-US" b="1" dirty="0"/>
              <a:t> </a:t>
            </a:r>
            <a:r>
              <a:rPr lang="en-US" b="1" dirty="0" err="1"/>
              <a:t>nuolat</a:t>
            </a:r>
            <a:r>
              <a:rPr lang="en-US" b="1" dirty="0"/>
              <a:t> </a:t>
            </a:r>
            <a:r>
              <a:rPr lang="en-US" b="1" dirty="0" err="1"/>
              <a:t>atnaujina</a:t>
            </a:r>
            <a:r>
              <a:rPr lang="en-US" b="1" dirty="0"/>
              <a:t> </a:t>
            </a:r>
            <a:r>
              <a:rPr lang="en-US" b="1" dirty="0" err="1"/>
              <a:t>mokymo</a:t>
            </a:r>
            <a:r>
              <a:rPr lang="en-US" b="1" dirty="0"/>
              <a:t>(</a:t>
            </a:r>
            <a:r>
              <a:rPr lang="en-US" b="1" dirty="0" err="1"/>
              <a:t>si</a:t>
            </a:r>
            <a:r>
              <a:rPr lang="en-US" b="1" dirty="0"/>
              <a:t>) </a:t>
            </a:r>
            <a:r>
              <a:rPr lang="en-US" b="1" dirty="0" err="1"/>
              <a:t>įrangą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priemones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25" y="1666154"/>
            <a:ext cx="533474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5" y="516566"/>
            <a:ext cx="8520600" cy="607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Mokinių pasiūlymai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26" y="1401754"/>
            <a:ext cx="8520600" cy="3339000"/>
          </a:xfrm>
        </p:spPr>
        <p:txBody>
          <a:bodyPr/>
          <a:lstStyle/>
          <a:p>
            <a:r>
              <a:rPr lang="lt-LT" dirty="0"/>
              <a:t>Apklausoje mokiniai pateikė ir </a:t>
            </a:r>
            <a:r>
              <a:rPr lang="lt-LT" dirty="0" smtClean="0"/>
              <a:t>pasiūlymų. Jų nuomone, labai svarbu, kad mokykloje būtų daugiau erdvių, kur galėtų susirinkti ir pabūti su draugais; kai kas teigė, kad reikėtų dažniau atnaujinti programinę įrangą.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 err="1"/>
              <a:t>Mokytojų</a:t>
            </a:r>
            <a:r>
              <a:rPr lang="en-US" dirty="0"/>
              <a:t> </a:t>
            </a:r>
            <a:r>
              <a:rPr lang="en-US" dirty="0" err="1"/>
              <a:t>apklausa</a:t>
            </a:r>
            <a:endParaRPr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921549"/>
            <a:ext cx="8520600" cy="3368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lt-LT" sz="19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Dalyvavo </a:t>
            </a:r>
            <a:r>
              <a:rPr lang="lt-LT" sz="1900" dirty="0" smtClean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 mokytojai</a:t>
            </a:r>
            <a:r>
              <a:rPr lang="en-US" sz="1900" dirty="0" smtClean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900" dirty="0" smtClean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lt-LT" sz="1900" dirty="0" smtClean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84 proc. teigia vedantys pamokas įvairose erdvėse, ne tik klasėje.</a:t>
            </a:r>
          </a:p>
          <a:p>
            <a:pPr marL="285750" indent="-285750">
              <a:spcAft>
                <a:spcPts val="1200"/>
              </a:spcAft>
            </a:pPr>
            <a:r>
              <a:rPr lang="lt-LT" sz="1900" dirty="0" smtClean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86 proc. sako, kad naudojasi </a:t>
            </a:r>
            <a:r>
              <a:rPr lang="lt-LT" dirty="0">
                <a:solidFill>
                  <a:schemeClr val="accent2"/>
                </a:solidFill>
              </a:rPr>
              <a:t>kultūros centro, daugiafunkcio centro, muziejaus, bibliotekos, kitų </a:t>
            </a:r>
            <a:r>
              <a:rPr lang="lt-LT" dirty="0" smtClean="0">
                <a:solidFill>
                  <a:schemeClr val="accent2"/>
                </a:solidFill>
              </a:rPr>
              <a:t>mokyklų ištekliais pamokų vedimui.</a:t>
            </a:r>
          </a:p>
          <a:p>
            <a:pPr marL="285750" indent="-285750">
              <a:spcAft>
                <a:spcPts val="1200"/>
              </a:spcAft>
            </a:pPr>
            <a:r>
              <a:rPr lang="lt-LT" sz="1900" dirty="0" smtClean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96 proc. teigia nuolat tobulinantys savo IT gebėjimus ir žinias.</a:t>
            </a:r>
            <a:endParaRPr lang="en-US" sz="1900" dirty="0" smtClean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accent2"/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lt-LT" b="1" dirty="0"/>
              <a:t>Mokykloje turima įranga ir priemonės atitinka mano dalyko reikmes (turinį, užduotis).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33" y="1685323"/>
            <a:ext cx="5181734" cy="2763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91" y="2350395"/>
            <a:ext cx="1500142" cy="11224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Mokyklos įranga ir priemonės yra šiuolaikiškos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6" y="1242029"/>
            <a:ext cx="5848570" cy="29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Mokyklos įranga ir priemonės atitinka mokinių ir mokytojų poreikius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58343"/>
            <a:ext cx="8520600" cy="3010531"/>
          </a:xfrm>
        </p:spPr>
        <p:txBody>
          <a:bodyPr/>
          <a:lstStyle/>
          <a:p>
            <a:r>
              <a:rPr lang="lt-LT" dirty="0"/>
              <a:t>8</a:t>
            </a:r>
            <a:r>
              <a:rPr lang="lt-LT" dirty="0" smtClean="0"/>
              <a:t>4 proc. respondentų teigia, kad įranga </a:t>
            </a:r>
            <a:r>
              <a:rPr lang="lt-LT" dirty="0"/>
              <a:t>ir priemonės </a:t>
            </a:r>
            <a:r>
              <a:rPr lang="lt-LT" dirty="0" smtClean="0"/>
              <a:t>visiškai atitinka </a:t>
            </a:r>
            <a:r>
              <a:rPr lang="lt-LT" dirty="0"/>
              <a:t>mokinių ir mokytojų </a:t>
            </a:r>
            <a:r>
              <a:rPr lang="lt-LT" dirty="0" smtClean="0"/>
              <a:t>poreikius;</a:t>
            </a:r>
          </a:p>
          <a:p>
            <a:r>
              <a:rPr lang="lt-LT" dirty="0" smtClean="0"/>
              <a:t>12 proc. mano, kad neatitinka.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4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64964" y="771444"/>
            <a:ext cx="7610874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lt" dirty="0"/>
              <a:t>2021/2022 m.m</a:t>
            </a:r>
            <a:r>
              <a:rPr lang="lt" dirty="0" smtClean="0"/>
              <a:t>.</a:t>
            </a:r>
            <a:r>
              <a:rPr lang="lt-LT" dirty="0"/>
              <a:t> </a:t>
            </a:r>
            <a:r>
              <a:rPr lang="lt-LT" dirty="0" smtClean="0"/>
              <a:t>įsivertinimo </a:t>
            </a:r>
            <a:r>
              <a:rPr lang="lt-LT" dirty="0"/>
              <a:t>sritis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700" y="1553792"/>
            <a:ext cx="8520600" cy="304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lt-LT" sz="2400" dirty="0" smtClean="0"/>
              <a:t>Pasirinkta</a:t>
            </a:r>
            <a:r>
              <a:rPr lang="en-US" sz="2400" dirty="0" smtClean="0"/>
              <a:t>s</a:t>
            </a:r>
            <a:r>
              <a:rPr lang="lt-LT" sz="2400" dirty="0" smtClean="0"/>
              <a:t>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srities -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UGDYMO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APLINKOS (3.</a:t>
            </a:r>
            <a:r>
              <a:rPr lang="lt-LT" sz="2400" b="1" dirty="0" smtClean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smtClean="0"/>
              <a:t>– </a:t>
            </a:r>
            <a:r>
              <a:rPr lang="en-US" dirty="0"/>
              <a:t>ĮGALINANTI MOKYTIS FIZINĖ APLINKA </a:t>
            </a:r>
            <a:r>
              <a:rPr lang="lt-LT" dirty="0" smtClean="0"/>
              <a:t>)</a:t>
            </a:r>
            <a:endParaRPr lang="en-US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lt-LT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lt-LT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RODIKLIS – </a:t>
            </a:r>
            <a:r>
              <a:rPr lang="lt-LT" sz="2400" b="1" dirty="0" smtClean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Įranga ir priemonės</a:t>
            </a:r>
            <a:endParaRPr lang="en-US" sz="2400" b="1" dirty="0" smtClean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7916"/>
              </a:lnSpc>
              <a:buClr>
                <a:schemeClr val="dk1"/>
              </a:buClr>
              <a:buSzPts val="1100"/>
            </a:pPr>
            <a:endParaRPr lang="en-US" sz="2400" b="1" dirty="0" smtClean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/>
              <a:t>Šio rodiklio įsivertinimo tikslas – skatinti mokytojus ir mokinius naudoti </a:t>
            </a:r>
            <a:r>
              <a:rPr lang="lt-LT" sz="2400" dirty="0" smtClean="0"/>
              <a:t>įvairią technologinę įrangą ir priemones, skirtingas ugdymosi aplinkas bei erdves siekiant </a:t>
            </a:r>
            <a:r>
              <a:rPr lang="lt-LT" sz="2400" dirty="0"/>
              <a:t>įvairiapusiško ir patrauklesnio mokymo(-si).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dirty="0" smtClean="0"/>
              <a:t>Tiriamieji </a:t>
            </a:r>
            <a:r>
              <a:rPr lang="lt-LT" sz="2400" dirty="0"/>
              <a:t>– </a:t>
            </a:r>
            <a:r>
              <a:rPr lang="en-US" sz="2400" dirty="0" smtClean="0"/>
              <a:t>visi gimnazijos mokytojai ir </a:t>
            </a:r>
            <a:r>
              <a:rPr lang="lt-LT" sz="2400" dirty="0"/>
              <a:t>mokiniai.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lt-LT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Mokykla nuolat atnaujina mokymo(si) įrangą ir priemones dėl ugdymo kokybės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75" y="1580582"/>
            <a:ext cx="5426835" cy="25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5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Mokytojai </a:t>
            </a:r>
            <a:r>
              <a:rPr lang="en-US" b="1" dirty="0" err="1" smtClean="0"/>
              <a:t>tikslingai</a:t>
            </a:r>
            <a:r>
              <a:rPr lang="en-US" b="1" dirty="0" smtClean="0"/>
              <a:t> </a:t>
            </a:r>
            <a:r>
              <a:rPr lang="en-US" b="1" dirty="0" err="1" smtClean="0"/>
              <a:t>naudoj</a:t>
            </a:r>
            <a:r>
              <a:rPr lang="lt-LT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/>
              <a:t>informacines</a:t>
            </a:r>
            <a:r>
              <a:rPr lang="en-US" b="1" dirty="0"/>
              <a:t> </a:t>
            </a:r>
            <a:r>
              <a:rPr lang="en-US" b="1" dirty="0" err="1"/>
              <a:t>technologijas</a:t>
            </a:r>
            <a:r>
              <a:rPr lang="en-US" b="1" dirty="0"/>
              <a:t> </a:t>
            </a:r>
            <a:r>
              <a:rPr lang="en-US" b="1" dirty="0" err="1"/>
              <a:t>pamokose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25" y="1856332"/>
            <a:ext cx="5220429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6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lt-LT" b="1" dirty="0"/>
              <a:t>Esant galimybei aš vedu pamokas ne mokykloje, bet kitose erdvėse, aplinkose</a:t>
            </a:r>
            <a:br>
              <a:rPr lang="lt-LT" b="1" dirty="0"/>
            </a:br>
            <a:r>
              <a:rPr lang="lt-LT" dirty="0"/>
              <a:t/>
            </a:r>
            <a:br>
              <a:rPr lang="lt-LT" dirty="0"/>
            </a:br>
            <a:endParaRPr lang="en-US" dirty="0"/>
          </a:p>
        </p:txBody>
      </p:sp>
      <p:pic>
        <p:nvPicPr>
          <p:cNvPr id="2050" name="Picture 2" descr="https://chart.apis.google.com/chart?cht=bhs&amp;chs=&amp;chs=750x400&amp;chxt=x,y&amp;chxs=0,000000,13|1,000000,13&amp;chbh=70&amp;chds=0,25&amp;chxr=0,0,25,10&amp;chco=3366cc|dc3912|ff9900|109618|990099&amp;chd=t:2,2,16,5,0&amp;chxl=1:|5|4|3|2|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28" y="1590541"/>
            <a:ext cx="4986538" cy="26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6" y="1913371"/>
            <a:ext cx="1514686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Mokytojų pasiūlymai gimnazijos ugdymo(si) aplinkoms bei prienmonėms tobulinti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57589"/>
            <a:ext cx="8520600" cy="2611286"/>
          </a:xfrm>
        </p:spPr>
        <p:txBody>
          <a:bodyPr/>
          <a:lstStyle/>
          <a:p>
            <a:r>
              <a:rPr lang="lt-LT" dirty="0"/>
              <a:t>Labai praverstų dar vienas komplektas planšečių</a:t>
            </a:r>
            <a:r>
              <a:rPr lang="lt-LT" dirty="0" smtClean="0"/>
              <a:t>.</a:t>
            </a:r>
          </a:p>
          <a:p>
            <a:r>
              <a:rPr lang="lt-LT" dirty="0"/>
              <a:t>Reikėtų didesnės kompiuterių klasės, kurioje galima būtų dirbti su visa </a:t>
            </a:r>
            <a:r>
              <a:rPr lang="lt-LT" dirty="0" smtClean="0"/>
              <a:t>klase.</a:t>
            </a:r>
            <a:endParaRPr lang="lt-LT" dirty="0"/>
          </a:p>
          <a:p>
            <a:r>
              <a:rPr lang="lt-LT" dirty="0"/>
              <a:t>Pirkime skaitmenizuotus vadovėlius.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4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>
                <a:latin typeface="Calibri"/>
                <a:ea typeface="Calibri"/>
                <a:cs typeface="Calibri"/>
                <a:sym typeface="Calibri"/>
              </a:rPr>
              <a:t>IŠVADOS</a:t>
            </a:r>
            <a:endParaRPr sz="45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56279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Turima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įranga ir priemonės 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didžiąja dalimi atitinka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mokinių ir mokytojų poreikius;</a:t>
            </a:r>
            <a:endParaRPr lang="lt-LT" dirty="0">
              <a:solidFill>
                <a:schemeClr val="tx1"/>
              </a:solidFill>
              <a:highlight>
                <a:schemeClr val="lt1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proc. mokinių ir 92 proc. mokytojų teigia, kad įranga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priemonės yra šiuolaikiškos;</a:t>
            </a: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96 proc. mokytojų sako, kad IT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priemonės 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pamokose naudojamos tikslingai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</a:t>
            </a: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priemonės, daro poveikį mokymo(si) 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procesui, mokiniams lengviau suprasti ir įsisavinti medžiagą naudojant IT, teigia 78 proc. 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mokinių;</a:t>
            </a:r>
            <a:endParaRPr lang="lt-LT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Mokinių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ugdymuisi turi įtakos ugdymosi </a:t>
            </a:r>
            <a:r>
              <a:rPr lang="lt-L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erdvės. 86 proc. respondentų teigia, kad ugdymuisi naudinga, jei pamokos vyksta kitose erdvėse.</a:t>
            </a: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3600">
                <a:latin typeface="Calibri"/>
                <a:ea typeface="Calibri"/>
                <a:cs typeface="Calibri"/>
                <a:sym typeface="Calibri"/>
              </a:rPr>
              <a:t>REKOMENDACIJOS </a:t>
            </a:r>
            <a:endParaRPr sz="360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lt-LT" dirty="0" smtClean="0"/>
              <a:t>Pagal galimybes ir toliau naujinti gimnazijos IT priemones bei programinę įrangą. </a:t>
            </a:r>
          </a:p>
          <a:p>
            <a:pPr marL="285750" indent="-285750">
              <a:spcAft>
                <a:spcPts val="1200"/>
              </a:spcAft>
            </a:pPr>
            <a:r>
              <a:rPr lang="lt-LT" dirty="0" smtClean="0"/>
              <a:t>Siekti</a:t>
            </a:r>
            <a:r>
              <a:rPr lang="lt-LT" dirty="0"/>
              <a:t>, kad mokyklos aplinkos būtų kuo dažniau naudojamos mokinių veikloms, pagal galimybes </a:t>
            </a:r>
            <a:r>
              <a:rPr lang="lt-LT" b="1" dirty="0"/>
              <a:t>dažniau</a:t>
            </a:r>
            <a:r>
              <a:rPr lang="lt-LT" dirty="0"/>
              <a:t> organizuoti pamokas, </a:t>
            </a:r>
            <a:r>
              <a:rPr lang="lt-LT" dirty="0" smtClean="0"/>
              <a:t>renginius </a:t>
            </a:r>
            <a:r>
              <a:rPr lang="lt-LT" dirty="0"/>
              <a:t>mokyklos aplinkose ir teritorijoje. </a:t>
            </a:r>
            <a:endParaRPr lang="lt-LT" dirty="0" smtClean="0"/>
          </a:p>
          <a:p>
            <a:pPr marL="285750" indent="-285750">
              <a:spcAft>
                <a:spcPts val="1200"/>
              </a:spcAft>
            </a:pPr>
            <a:r>
              <a:rPr lang="lt-LT" dirty="0" smtClean="0"/>
              <a:t>Skatinti </a:t>
            </a:r>
            <a:r>
              <a:rPr lang="lt-LT" dirty="0"/>
              <a:t>vesti daugiau pamokų už mokyklos </a:t>
            </a:r>
            <a:r>
              <a:rPr lang="lt-LT" dirty="0" smtClean="0"/>
              <a:t>teritorijos, mokytojams </a:t>
            </a:r>
            <a:r>
              <a:rPr lang="lt-LT" dirty="0"/>
              <a:t>dalykininkams orientuojantis į dalykų programas. </a:t>
            </a:r>
            <a:endParaRPr lang="lt-L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7916"/>
              </a:lnSpc>
              <a:spcAft>
                <a:spcPts val="800"/>
              </a:spcAft>
              <a:buSzPts val="1100"/>
            </a:pPr>
            <a:r>
              <a:rPr lang="lt-LT" sz="2800" b="1" dirty="0"/>
              <a:t>Įvairovė</a:t>
            </a:r>
            <a:endParaRPr sz="43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88047" y="713900"/>
            <a:ext cx="8767906" cy="3619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algn="just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Įranga </a:t>
            </a:r>
            <a:r>
              <a:rPr lang="lt-LT" sz="2400" dirty="0">
                <a:solidFill>
                  <a:schemeClr val="tx1"/>
                </a:solidFill>
              </a:rPr>
              <a:t>ir priemonės įvairios, skirtingos paskirties, atitinkančios situaciją, dalyko turinį, poreikius ir mokinių amžių.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 algn="just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Įrangos </a:t>
            </a:r>
            <a:r>
              <a:rPr lang="lt-LT" sz="2400" dirty="0">
                <a:solidFill>
                  <a:schemeClr val="tx1"/>
                </a:solidFill>
              </a:rPr>
              <a:t>ir priemonių pakanka, jos tikslingai panaudojamos ugdymo(si) tikslams pasiekti.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 algn="just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Mokytojai</a:t>
            </a:r>
            <a:r>
              <a:rPr lang="lt-LT" sz="2400" dirty="0">
                <a:solidFill>
                  <a:schemeClr val="tx1"/>
                </a:solidFill>
              </a:rPr>
              <a:t>, drauge su mokiniais, ir patys kuria mokymosi priemones, dalinasi jomis ir prasmingai naudoja.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 algn="just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Įranga </a:t>
            </a:r>
            <a:r>
              <a:rPr lang="lt-LT" sz="2400" dirty="0">
                <a:solidFill>
                  <a:schemeClr val="tx1"/>
                </a:solidFill>
              </a:rPr>
              <a:t>ir priemonės paskirstomi teisingai, garantuojant lygias galimybes kiekvienam mokiniui.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 algn="just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Mokykla </a:t>
            </a:r>
            <a:r>
              <a:rPr lang="lt-LT" sz="2400" dirty="0">
                <a:solidFill>
                  <a:schemeClr val="tx1"/>
                </a:solidFill>
              </a:rPr>
              <a:t>plečia ugdymo galimybes naudodamasi kitų organizacijų ištekliais.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20825" y="27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07916"/>
              </a:lnSpc>
              <a:buSzPct val="36802"/>
            </a:pPr>
            <a:r>
              <a:rPr lang="lt-LT" sz="3200" b="1" dirty="0"/>
              <a:t>Šiuolaikiškumas</a:t>
            </a:r>
            <a:endParaRPr sz="2988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31018" y="79843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7916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Ugdymo </a:t>
            </a:r>
            <a:r>
              <a:rPr lang="lt-LT" sz="2400" dirty="0">
                <a:solidFill>
                  <a:schemeClr val="tx1"/>
                </a:solidFill>
              </a:rPr>
              <a:t>procese naudojama įranga ir priemonės atitinka šiuolaikinius ugdymo reikalavimus ir pagal poreikį atnaujinamos.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>
              <a:lnSpc>
                <a:spcPct val="107916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Mokyklos </a:t>
            </a:r>
            <a:r>
              <a:rPr lang="lt-LT" sz="2400" dirty="0">
                <a:solidFill>
                  <a:schemeClr val="tx1"/>
                </a:solidFill>
              </a:rPr>
              <a:t>bendruomenė vertina turimų priemonių naudingumą. </a:t>
            </a:r>
            <a:endParaRPr lang="lt-LT" sz="2400" dirty="0" smtClean="0">
              <a:solidFill>
                <a:schemeClr val="tx1"/>
              </a:solidFill>
            </a:endParaRPr>
          </a:p>
          <a:p>
            <a:pPr marL="342900">
              <a:lnSpc>
                <a:spcPct val="107916"/>
              </a:lnSpc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lt-LT" sz="2400" dirty="0" smtClean="0">
                <a:solidFill>
                  <a:schemeClr val="tx1"/>
                </a:solidFill>
              </a:rPr>
              <a:t>Steigėjo </a:t>
            </a:r>
            <a:r>
              <a:rPr lang="lt-LT" sz="2400" dirty="0">
                <a:solidFill>
                  <a:schemeClr val="tx1"/>
                </a:solidFill>
              </a:rPr>
              <a:t>indėlis į mokyklos infrastruktūrą, įrangos ir priemonių atnaujinimą garantuoja ugdymo šiuolaikiškumą ir kokybę.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" sz="2600" b="1" dirty="0">
                <a:latin typeface="Calibri"/>
                <a:ea typeface="Calibri"/>
                <a:cs typeface="Calibri"/>
                <a:sym typeface="Calibri"/>
              </a:rPr>
              <a:t>TYRIMO METODAS</a:t>
            </a:r>
            <a:endParaRPr sz="4300" b="1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813461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t" sz="287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Sudar</a:t>
            </a:r>
            <a:r>
              <a:rPr lang="lt" sz="2872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yti 2 klausimynai</a:t>
            </a:r>
            <a:r>
              <a:rPr lang="lt" sz="2872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872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" sz="2872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skirti </a:t>
            </a:r>
            <a:r>
              <a:rPr lang="lt" sz="2872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mokiniams ir mokytojams. </a:t>
            </a:r>
            <a:endParaRPr sz="2872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lt" sz="2872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Siekta išsiaiškinti:</a:t>
            </a:r>
            <a:endParaRPr sz="2872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indent="-356279">
              <a:lnSpc>
                <a:spcPct val="107916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sz="2200" dirty="0" smtClean="0">
                <a:solidFill>
                  <a:schemeClr val="tx1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 </a:t>
            </a:r>
            <a:r>
              <a:rPr lang="lt-L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turima </a:t>
            </a:r>
            <a:r>
              <a:rPr lang="lt-L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įranga ir priemonės atitinka mokinių </a:t>
            </a:r>
            <a:r>
              <a:rPr lang="lt-L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mokytojų poreikius;</a:t>
            </a:r>
            <a:endParaRPr sz="2200" dirty="0">
              <a:solidFill>
                <a:schemeClr val="tx1"/>
              </a:solidFill>
              <a:highlight>
                <a:schemeClr val="lt1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įranga </a:t>
            </a:r>
            <a:r>
              <a:rPr lang="lt-L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priemonės yra </a:t>
            </a:r>
            <a:r>
              <a:rPr lang="lt-L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šiuolaikiškos;</a:t>
            </a: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-LT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 tikslingai naudojamos IT priemonės pamokose, ar jų nauda analizuojama;</a:t>
            </a: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Norima </a:t>
            </a:r>
            <a:r>
              <a:rPr lang="lt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sužinoti, ar </a:t>
            </a:r>
            <a:r>
              <a:rPr lang="lt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priemonės, daro poveikį mokymo(si</a:t>
            </a:r>
            <a:r>
              <a:rPr lang="lt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lt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procesui.</a:t>
            </a:r>
          </a:p>
          <a:p>
            <a:pPr lvl="0" indent="-356279">
              <a:lnSpc>
                <a:spcPct val="107916"/>
              </a:lnSpc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l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Ar ugdymuisi turi įtakos ugdymosi erdvė?</a:t>
            </a:r>
            <a:endParaRPr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lt-LT" dirty="0"/>
              <a:t>Mokinių apklausa</a:t>
            </a:r>
            <a:br>
              <a:rPr lang="lt-LT" dirty="0"/>
            </a:br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lt-LT" dirty="0"/>
              <a:t>Į anketos klausimus atsakė </a:t>
            </a:r>
            <a:r>
              <a:rPr lang="lt-LT" dirty="0" smtClean="0"/>
              <a:t>98 mokiniai(46 proc.)</a:t>
            </a:r>
            <a:endParaRPr lang="en-US" dirty="0" smtClean="0"/>
          </a:p>
          <a:p>
            <a:pPr marL="285750" indent="-285750">
              <a:spcAft>
                <a:spcPts val="1200"/>
              </a:spcAft>
            </a:pPr>
            <a:r>
              <a:rPr lang="lt-LT" dirty="0"/>
              <a:t>Kad mokykla nuolat atnaujina įrangą ir priemones galvoja </a:t>
            </a:r>
            <a:r>
              <a:rPr lang="lt-LT" b="1" dirty="0"/>
              <a:t>du trečdaliai gimnazistų.</a:t>
            </a:r>
            <a:r>
              <a:rPr lang="lt-LT" dirty="0"/>
              <a:t> Beveik visi pastebi, kad mokytojai pagal poreikį naudoja informacines technologijas per pamokas ir namų darbų užduotims. </a:t>
            </a:r>
            <a:r>
              <a:rPr lang="lt-LT" dirty="0" smtClean="0"/>
              <a:t>Mokiniams geriau </a:t>
            </a:r>
            <a:r>
              <a:rPr lang="lt-LT" dirty="0"/>
              <a:t>sekasi išmokti, kai naudojasi technologijomis. </a:t>
            </a:r>
            <a:r>
              <a:rPr lang="lt-LT" dirty="0" smtClean="0"/>
              <a:t>Populiariausias </a:t>
            </a:r>
            <a:r>
              <a:rPr lang="lt-LT" dirty="0"/>
              <a:t>įrenginys jungimuisi prie virtualios aplinkos yra telefonas. Tai nurodė 67,8 proc. mokinių</a:t>
            </a:r>
            <a:r>
              <a:rPr lang="lt-LT" dirty="0" smtClean="0"/>
              <a:t>.</a:t>
            </a:r>
            <a:endParaRPr lang="en-US" dirty="0" smtClean="0"/>
          </a:p>
          <a:p>
            <a:pPr marL="285750" indent="-285750">
              <a:spcAft>
                <a:spcPts val="1200"/>
              </a:spcAft>
            </a:pPr>
            <a:r>
              <a:rPr lang="lt-LT" b="1" dirty="0"/>
              <a:t>Du trečdaliai </a:t>
            </a:r>
            <a:r>
              <a:rPr lang="lt-LT" dirty="0"/>
              <a:t>atsakiusiųjų teigiamai atsiliepia </a:t>
            </a:r>
            <a:r>
              <a:rPr lang="lt-LT" dirty="0" smtClean="0"/>
              <a:t>apie </a:t>
            </a:r>
            <a:r>
              <a:rPr lang="lt-LT" dirty="0"/>
              <a:t>STEAM veiklas. Jos yra naudingos ir mokiniai noriai dalyvauja jose.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Kurioje klasėje mokaisi?</a:t>
            </a:r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98" y="1345061"/>
            <a:ext cx="542048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5" y="721217"/>
            <a:ext cx="7267024" cy="267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885" y="940158"/>
            <a:ext cx="238259" cy="1996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5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Įrangos ir priemonių užtenka visiems </a:t>
            </a:r>
            <a:r>
              <a:rPr lang="lt-LT" b="1" dirty="0" smtClean="0"/>
              <a:t>mokiniams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" y="1326524"/>
            <a:ext cx="5665591" cy="25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752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737</Words>
  <Application>Microsoft Office PowerPoint</Application>
  <PresentationFormat>Demonstracija ekrane (16:9)</PresentationFormat>
  <Paragraphs>68</Paragraphs>
  <Slides>25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Roboto</vt:lpstr>
      <vt:lpstr>Calibri</vt:lpstr>
      <vt:lpstr>Geometric</vt:lpstr>
      <vt:lpstr>UTENOS „SAULĖS“ GIMNAZIJOS  vidaus įsivertinimo ataskaita   2022-2023 m.m.</vt:lpstr>
      <vt:lpstr>2021/2022 m.m. įsivertinimo sritis</vt:lpstr>
      <vt:lpstr>Įvairovė</vt:lpstr>
      <vt:lpstr>Šiuolaikiškumas </vt:lpstr>
      <vt:lpstr>TYRIMO METODAS</vt:lpstr>
      <vt:lpstr>Mokinių apklausa </vt:lpstr>
      <vt:lpstr>Kurioje klasėje mokaisi?</vt:lpstr>
      <vt:lpstr>„PowerPoint“ pateiktis</vt:lpstr>
      <vt:lpstr>Įrangos ir priemonių užtenka visiems mokiniams</vt:lpstr>
      <vt:lpstr>Įranga ir priemonės yra šiuolaikiškos</vt:lpstr>
      <vt:lpstr>Atliekant namų darbus, mokytojai prašo naudoti informacines technologijas</vt:lpstr>
      <vt:lpstr> Aš noriai dalyvauju STEAM veiklose</vt:lpstr>
      <vt:lpstr>Man naudinga, kai pamokos vyksta kitose erdvėse (kultūros įstaigose: bibliotekose, muziejuose ir kitose)</vt:lpstr>
      <vt:lpstr>Mokykla nuolat atnaujina mokymo(si) įrangą ir priemones</vt:lpstr>
      <vt:lpstr>Mokinių pasiūlymai</vt:lpstr>
      <vt:lpstr>Mokytojų apklausa</vt:lpstr>
      <vt:lpstr>Mokykloje turima įranga ir priemonės atitinka mano dalyko reikmes (turinį, užduotis).</vt:lpstr>
      <vt:lpstr>Mokyklos įranga ir priemonės yra šiuolaikiškos</vt:lpstr>
      <vt:lpstr>Mokyklos įranga ir priemonės atitinka mokinių ir mokytojų poreikius</vt:lpstr>
      <vt:lpstr>Mokykla nuolat atnaujina mokymo(si) įrangą ir priemones dėl ugdymo kokybės</vt:lpstr>
      <vt:lpstr>Mokytojai tikslingai naudoja informacines technologijas pamokose</vt:lpstr>
      <vt:lpstr>Esant galimybei aš vedu pamokas ne mokykloje, bet kitose erdvėse, aplinkose  </vt:lpstr>
      <vt:lpstr>Mokytojų pasiūlymai gimnazijos ugdymo(si) aplinkoms bei prienmonėms tobulinti</vt:lpstr>
      <vt:lpstr>IŠVADOS</vt:lpstr>
      <vt:lpstr>REKOMENDACIJOS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UTENOS „SAULĖS“ GIMNAZIJOS  vidaus įsivertinimo ataskaita   2021-2022 m.m.</dc:title>
  <dc:creator>Giedre Simkunaite</dc:creator>
  <cp:lastModifiedBy>PC</cp:lastModifiedBy>
  <cp:revision>26</cp:revision>
  <dcterms:modified xsi:type="dcterms:W3CDTF">2023-08-22T07:30:10Z</dcterms:modified>
</cp:coreProperties>
</file>