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4"/>
  </p:notesMasterIdLst>
  <p:sldIdLst>
    <p:sldId id="268" r:id="rId2"/>
    <p:sldId id="256" r:id="rId3"/>
    <p:sldId id="257" r:id="rId4"/>
    <p:sldId id="258" r:id="rId5"/>
    <p:sldId id="260" r:id="rId6"/>
    <p:sldId id="261" r:id="rId7"/>
    <p:sldId id="273" r:id="rId8"/>
    <p:sldId id="272" r:id="rId9"/>
    <p:sldId id="271" r:id="rId10"/>
    <p:sldId id="270" r:id="rId11"/>
    <p:sldId id="269" r:id="rId12"/>
    <p:sldId id="274" r:id="rId13"/>
    <p:sldId id="275" r:id="rId14"/>
    <p:sldId id="276" r:id="rId15"/>
    <p:sldId id="277" r:id="rId16"/>
    <p:sldId id="263" r:id="rId17"/>
    <p:sldId id="264" r:id="rId18"/>
    <p:sldId id="281" r:id="rId19"/>
    <p:sldId id="280" r:id="rId20"/>
    <p:sldId id="279" r:id="rId21"/>
    <p:sldId id="265" r:id="rId22"/>
    <p:sldId id="266" r:id="rId23"/>
  </p:sldIdLst>
  <p:sldSz cx="9144000" cy="5143500" type="screen16x9"/>
  <p:notesSz cx="6858000" cy="9144000"/>
  <p:embeddedFontLst>
    <p:embeddedFont>
      <p:font typeface="Roboto" panose="020B0604020202020204" charset="0"/>
      <p:regular r:id="rId25"/>
      <p:bold r:id="rId26"/>
      <p:italic r:id="rId27"/>
      <p:boldItalic r:id="rId28"/>
    </p:embeddedFont>
    <p:embeddedFont>
      <p:font typeface="Calibri" panose="020F0502020204030204" pitchFamily="3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48" d="100"/>
          <a:sy n="148" d="100"/>
        </p:scale>
        <p:origin x="432" y="10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10a1640adc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10a1640adc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10a1640adc8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10a1640adc8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10a1640adc8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10a1640adc8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13a7055b9c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13a7055b9c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13a7055b9cc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13a7055b9cc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13a7055b9cc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13a7055b9cc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10a1640adc8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0a1640adc8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10a1640adc8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10a1640adc8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l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69"/>
        <p:cNvGrpSpPr/>
        <p:nvPr/>
      </p:nvGrpSpPr>
      <p:grpSpPr>
        <a:xfrm>
          <a:off x="0" y="0"/>
          <a:ext cx="0" cy="0"/>
          <a:chOff x="0" y="0"/>
          <a:chExt cx="0" cy="0"/>
        </a:xfrm>
      </p:grpSpPr>
      <p:grpSp>
        <p:nvGrpSpPr>
          <p:cNvPr id="70" name="Google Shape;70;p11"/>
          <p:cNvGrpSpPr/>
          <p:nvPr/>
        </p:nvGrpSpPr>
        <p:grpSpPr>
          <a:xfrm>
            <a:off x="6098378" y="5"/>
            <a:ext cx="3045625" cy="2030570"/>
            <a:chOff x="6098378" y="5"/>
            <a:chExt cx="3045625" cy="2030570"/>
          </a:xfrm>
        </p:grpSpPr>
        <p:sp>
          <p:nvSpPr>
            <p:cNvPr id="71" name="Google Shape;71;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 name="Google Shape;76;p11"/>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7" name="Google Shape;77;p11"/>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Clr>
                <a:schemeClr val="lt1"/>
              </a:buClr>
              <a:buSzPts val="1800"/>
              <a:buChar char="●"/>
              <a:defRPr>
                <a:solidFill>
                  <a:schemeClr val="lt1"/>
                </a:solidFill>
              </a:defRPr>
            </a:lvl1pPr>
            <a:lvl2pPr marL="914400" lvl="1" indent="-317500" algn="ctr">
              <a:spcBef>
                <a:spcPts val="0"/>
              </a:spcBef>
              <a:spcAft>
                <a:spcPts val="0"/>
              </a:spcAft>
              <a:buClr>
                <a:schemeClr val="lt1"/>
              </a:buClr>
              <a:buSzPts val="1400"/>
              <a:buChar char="○"/>
              <a:defRPr>
                <a:solidFill>
                  <a:schemeClr val="lt1"/>
                </a:solidFill>
              </a:defRPr>
            </a:lvl2pPr>
            <a:lvl3pPr marL="1371600" lvl="2" indent="-317500" algn="ctr">
              <a:spcBef>
                <a:spcPts val="0"/>
              </a:spcBef>
              <a:spcAft>
                <a:spcPts val="0"/>
              </a:spcAft>
              <a:buClr>
                <a:schemeClr val="lt1"/>
              </a:buClr>
              <a:buSzPts val="1400"/>
              <a:buChar char="■"/>
              <a:defRPr>
                <a:solidFill>
                  <a:schemeClr val="lt1"/>
                </a:solidFill>
              </a:defRPr>
            </a:lvl3pPr>
            <a:lvl4pPr marL="1828800" lvl="3" indent="-317500" algn="ctr">
              <a:spcBef>
                <a:spcPts val="0"/>
              </a:spcBef>
              <a:spcAft>
                <a:spcPts val="0"/>
              </a:spcAft>
              <a:buClr>
                <a:schemeClr val="lt1"/>
              </a:buClr>
              <a:buSzPts val="1400"/>
              <a:buChar char="●"/>
              <a:defRPr>
                <a:solidFill>
                  <a:schemeClr val="lt1"/>
                </a:solidFill>
              </a:defRPr>
            </a:lvl4pPr>
            <a:lvl5pPr marL="2286000" lvl="4" indent="-317500" algn="ctr">
              <a:spcBef>
                <a:spcPts val="0"/>
              </a:spcBef>
              <a:spcAft>
                <a:spcPts val="0"/>
              </a:spcAft>
              <a:buClr>
                <a:schemeClr val="lt1"/>
              </a:buClr>
              <a:buSzPts val="1400"/>
              <a:buChar char="○"/>
              <a:defRPr>
                <a:solidFill>
                  <a:schemeClr val="lt1"/>
                </a:solidFill>
              </a:defRPr>
            </a:lvl5pPr>
            <a:lvl6pPr marL="2743200" lvl="5" indent="-317500" algn="ctr">
              <a:spcBef>
                <a:spcPts val="0"/>
              </a:spcBef>
              <a:spcAft>
                <a:spcPts val="0"/>
              </a:spcAft>
              <a:buClr>
                <a:schemeClr val="lt1"/>
              </a:buClr>
              <a:buSzPts val="1400"/>
              <a:buChar char="■"/>
              <a:defRPr>
                <a:solidFill>
                  <a:schemeClr val="lt1"/>
                </a:solidFill>
              </a:defRPr>
            </a:lvl6pPr>
            <a:lvl7pPr marL="3200400" lvl="6" indent="-317500" algn="ctr">
              <a:spcBef>
                <a:spcPts val="0"/>
              </a:spcBef>
              <a:spcAft>
                <a:spcPts val="0"/>
              </a:spcAft>
              <a:buClr>
                <a:schemeClr val="lt1"/>
              </a:buClr>
              <a:buSzPts val="1400"/>
              <a:buChar char="●"/>
              <a:defRPr>
                <a:solidFill>
                  <a:schemeClr val="lt1"/>
                </a:solidFill>
              </a:defRPr>
            </a:lvl7pPr>
            <a:lvl8pPr marL="3657600" lvl="7" indent="-317500" algn="ctr">
              <a:spcBef>
                <a:spcPts val="0"/>
              </a:spcBef>
              <a:spcAft>
                <a:spcPts val="0"/>
              </a:spcAft>
              <a:buClr>
                <a:schemeClr val="lt1"/>
              </a:buClr>
              <a:buSzPts val="1400"/>
              <a:buChar char="○"/>
              <a:defRPr>
                <a:solidFill>
                  <a:schemeClr val="lt1"/>
                </a:solidFill>
              </a:defRPr>
            </a:lvl8pPr>
            <a:lvl9pPr marL="4114800" lvl="8" indent="-317500" algn="ctr">
              <a:spcBef>
                <a:spcPts val="0"/>
              </a:spcBef>
              <a:spcAft>
                <a:spcPts val="0"/>
              </a:spcAft>
              <a:buClr>
                <a:schemeClr val="lt1"/>
              </a:buClr>
              <a:buSzPts val="1400"/>
              <a:buChar char="■"/>
              <a:defRPr>
                <a:solidFill>
                  <a:schemeClr val="lt1"/>
                </a:solidFill>
              </a:defRPr>
            </a:lvl9pPr>
          </a:lstStyle>
          <a:p>
            <a:endParaRPr/>
          </a:p>
        </p:txBody>
      </p:sp>
      <p:sp>
        <p:nvSpPr>
          <p:cNvPr id="78" name="Google Shape;78;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l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9"/>
        <p:cNvGrpSpPr/>
        <p:nvPr/>
      </p:nvGrpSpPr>
      <p:grpSpPr>
        <a:xfrm>
          <a:off x="0" y="0"/>
          <a:ext cx="0" cy="0"/>
          <a:chOff x="0" y="0"/>
          <a:chExt cx="0" cy="0"/>
        </a:xfrm>
      </p:grpSpPr>
      <p:sp>
        <p:nvSpPr>
          <p:cNvPr id="80" name="Google Shape;80;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l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27" name="Google Shape;27;p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l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grpSp>
        <p:nvGrpSpPr>
          <p:cNvPr id="29" name="Google Shape;29;p4"/>
          <p:cNvGrpSpPr/>
          <p:nvPr/>
        </p:nvGrpSpPr>
        <p:grpSpPr>
          <a:xfrm>
            <a:off x="0" y="3903669"/>
            <a:ext cx="9144000" cy="1239925"/>
            <a:chOff x="0" y="3903669"/>
            <a:chExt cx="9144000" cy="1239925"/>
          </a:xfrm>
        </p:grpSpPr>
        <p:sp>
          <p:nvSpPr>
            <p:cNvPr id="30" name="Google Shape;30;p4"/>
            <p:cNvSpPr/>
            <p:nvPr/>
          </p:nvSpPr>
          <p:spPr>
            <a:xfrm>
              <a:off x="8154895"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p:nvPr/>
          </p:nvSpPr>
          <p:spPr>
            <a:xfrm flipH="1">
              <a:off x="6181163"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a:off x="7170274" y="3903669"/>
              <a:ext cx="989100" cy="987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p:nvPr/>
          </p:nvSpPr>
          <p:spPr>
            <a:xfrm rot="10800000">
              <a:off x="8154757" y="3903682"/>
              <a:ext cx="989100" cy="9879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35;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6" name="Google Shape;36;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37" name="Google Shape;37;p4"/>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l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0" name="Google Shape;40;p5"/>
          <p:cNvSpPr txBox="1">
            <a:spLocks noGrp="1"/>
          </p:cNvSpPr>
          <p:nvPr>
            <p:ph type="body" idx="1"/>
          </p:nvPr>
        </p:nvSpPr>
        <p:spPr>
          <a:xfrm>
            <a:off x="311700" y="1229975"/>
            <a:ext cx="3999900" cy="3339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1" name="Google Shape;41;p5"/>
          <p:cNvSpPr txBox="1">
            <a:spLocks noGrp="1"/>
          </p:cNvSpPr>
          <p:nvPr>
            <p:ph type="body" idx="2"/>
          </p:nvPr>
        </p:nvSpPr>
        <p:spPr>
          <a:xfrm>
            <a:off x="4832400" y="1229975"/>
            <a:ext cx="3999900" cy="3339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2" name="Google Shape;42;p5"/>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l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5" name="Google Shape;45;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l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8" name="Google Shape;48;p7"/>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9" name="Google Shape;49;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l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50"/>
        <p:cNvGrpSpPr/>
        <p:nvPr/>
      </p:nvGrpSpPr>
      <p:grpSpPr>
        <a:xfrm>
          <a:off x="0" y="0"/>
          <a:ext cx="0" cy="0"/>
          <a:chOff x="0" y="0"/>
          <a:chExt cx="0" cy="0"/>
        </a:xfrm>
      </p:grpSpPr>
      <p:grpSp>
        <p:nvGrpSpPr>
          <p:cNvPr id="51" name="Google Shape;51;p8"/>
          <p:cNvGrpSpPr/>
          <p:nvPr/>
        </p:nvGrpSpPr>
        <p:grpSpPr>
          <a:xfrm>
            <a:off x="6098378" y="5"/>
            <a:ext cx="3045625" cy="2030570"/>
            <a:chOff x="6098378" y="5"/>
            <a:chExt cx="3045625" cy="2030570"/>
          </a:xfrm>
        </p:grpSpPr>
        <p:sp>
          <p:nvSpPr>
            <p:cNvPr id="52" name="Google Shape;52;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 name="Google Shape;57;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58" name="Google Shape;58;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l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9"/>
        <p:cNvGrpSpPr/>
        <p:nvPr/>
      </p:nvGrpSpPr>
      <p:grpSpPr>
        <a:xfrm>
          <a:off x="0" y="0"/>
          <a:ext cx="0" cy="0"/>
          <a:chOff x="0" y="0"/>
          <a:chExt cx="0" cy="0"/>
        </a:xfrm>
      </p:grpSpPr>
      <p:sp>
        <p:nvSpPr>
          <p:cNvPr id="60" name="Google Shape;60;p9"/>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1" name="Google Shape;61;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62" name="Google Shape;62;p9"/>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63" name="Google Shape;63;p9"/>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4" name="Google Shape;6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65" name="Google Shape;65;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l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6"/>
        <p:cNvGrpSpPr/>
        <p:nvPr/>
      </p:nvGrpSpPr>
      <p:grpSpPr>
        <a:xfrm>
          <a:off x="0" y="0"/>
          <a:ext cx="0" cy="0"/>
          <a:chOff x="0" y="0"/>
          <a:chExt cx="0" cy="0"/>
        </a:xfrm>
      </p:grpSpPr>
      <p:sp>
        <p:nvSpPr>
          <p:cNvPr id="67" name="Google Shape;67;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68" name="Google Shape;68;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l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lt"/>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lt-LT" b="1" dirty="0"/>
              <a:t>UTENOS „SAULĖS“ GIMNAZIJOS </a:t>
            </a:r>
            <a:br>
              <a:rPr lang="lt-LT" b="1" dirty="0"/>
            </a:br>
            <a:r>
              <a:rPr lang="lt-LT" b="1" dirty="0"/>
              <a:t>vidaus įsivertinimo </a:t>
            </a:r>
            <a:r>
              <a:rPr lang="lt-LT" b="1" dirty="0" smtClean="0"/>
              <a:t>ataskaita</a:t>
            </a:r>
            <a:r>
              <a:rPr lang="en-US" b="1" dirty="0" smtClean="0"/>
              <a:t/>
            </a:r>
            <a:br>
              <a:rPr lang="en-US" b="1" dirty="0" smtClean="0"/>
            </a:br>
            <a:r>
              <a:rPr lang="en-US" b="1" dirty="0"/>
              <a:t/>
            </a:r>
            <a:br>
              <a:rPr lang="en-US" b="1" dirty="0"/>
            </a:br>
            <a:r>
              <a:rPr lang="en-US" b="1" dirty="0" smtClean="0"/>
              <a:t/>
            </a:r>
            <a:br>
              <a:rPr lang="en-US" b="1" dirty="0" smtClean="0"/>
            </a:br>
            <a:r>
              <a:rPr lang="en-US" sz="2200" b="1" dirty="0" smtClean="0"/>
              <a:t>2021-2022 </a:t>
            </a:r>
            <a:r>
              <a:rPr lang="en-US" sz="2200" b="1" dirty="0" err="1" smtClean="0"/>
              <a:t>m.m.</a:t>
            </a:r>
            <a:endParaRPr lang="en-US" sz="2200" dirty="0"/>
          </a:p>
        </p:txBody>
      </p:sp>
    </p:spTree>
    <p:extLst>
      <p:ext uri="{BB962C8B-B14F-4D97-AF65-F5344CB8AC3E}">
        <p14:creationId xmlns:p14="http://schemas.microsoft.com/office/powerpoint/2010/main" val="24851171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K</a:t>
            </a:r>
            <a:r>
              <a:rPr lang="lt-LT" smtClean="0"/>
              <a:t>uriose pamokose naudojamos virtualios mokymosi priemonės</a:t>
            </a:r>
            <a:r>
              <a:rPr lang="en-US" smtClean="0"/>
              <a:t>?</a:t>
            </a:r>
            <a:endParaRPr lang="en-US" dirty="0"/>
          </a:p>
        </p:txBody>
      </p:sp>
      <p:pic>
        <p:nvPicPr>
          <p:cNvPr id="4" name="Picture 3"/>
          <p:cNvPicPr>
            <a:picLocks noChangeAspect="1"/>
          </p:cNvPicPr>
          <p:nvPr/>
        </p:nvPicPr>
        <p:blipFill rotWithShape="1">
          <a:blip r:embed="rId2"/>
          <a:srcRect l="5811" t="31209" r="43997" b="26703"/>
          <a:stretch/>
        </p:blipFill>
        <p:spPr>
          <a:xfrm>
            <a:off x="695557" y="1413221"/>
            <a:ext cx="5711483" cy="2693963"/>
          </a:xfrm>
          <a:prstGeom prst="rect">
            <a:avLst/>
          </a:prstGeom>
        </p:spPr>
      </p:pic>
      <p:sp>
        <p:nvSpPr>
          <p:cNvPr id="7" name="TextBox 6"/>
          <p:cNvSpPr txBox="1"/>
          <p:nvPr/>
        </p:nvSpPr>
        <p:spPr>
          <a:xfrm>
            <a:off x="5507027" y="1491916"/>
            <a:ext cx="1141280" cy="469359"/>
          </a:xfrm>
          <a:prstGeom prst="rect">
            <a:avLst/>
          </a:prstGeom>
          <a:solidFill>
            <a:schemeClr val="bg1"/>
          </a:solidFill>
        </p:spPr>
        <p:txBody>
          <a:bodyPr wrap="square" rtlCol="0">
            <a:spAutoFit/>
          </a:bodyPr>
          <a:lstStyle/>
          <a:p>
            <a:r>
              <a:rPr lang="en-US" sz="1050" dirty="0" smtClean="0"/>
              <a:t>Nesinaudojame</a:t>
            </a:r>
          </a:p>
          <a:p>
            <a:endParaRPr lang="en-US" dirty="0"/>
          </a:p>
        </p:txBody>
      </p:sp>
    </p:spTree>
    <p:extLst>
      <p:ext uri="{BB962C8B-B14F-4D97-AF65-F5344CB8AC3E}">
        <p14:creationId xmlns:p14="http://schemas.microsoft.com/office/powerpoint/2010/main" val="22471490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131" y="410000"/>
            <a:ext cx="8862117" cy="607800"/>
          </a:xfrm>
        </p:spPr>
        <p:txBody>
          <a:bodyPr>
            <a:noAutofit/>
          </a:bodyPr>
          <a:lstStyle/>
          <a:p>
            <a:r>
              <a:rPr lang="en-US" sz="2400" b="1" dirty="0"/>
              <a:t>K</a:t>
            </a:r>
            <a:r>
              <a:rPr lang="lt-LT" sz="2400" b="1" dirty="0" smtClean="0"/>
              <a:t>okią </a:t>
            </a:r>
            <a:r>
              <a:rPr lang="lt-LT" sz="2400" b="1" dirty="0"/>
              <a:t>naudą teikia virtualių mokymosi taikymas pamokų </a:t>
            </a:r>
            <a:r>
              <a:rPr lang="lt-LT" sz="2400" b="1" dirty="0" smtClean="0"/>
              <a:t>metu</a:t>
            </a:r>
            <a:r>
              <a:rPr lang="en-US" sz="2400" b="1" dirty="0" smtClean="0"/>
              <a:t>?</a:t>
            </a:r>
            <a:endParaRPr lang="en-US" sz="2400" b="1" dirty="0"/>
          </a:p>
        </p:txBody>
      </p:sp>
      <p:pic>
        <p:nvPicPr>
          <p:cNvPr id="16" name="Picture 15"/>
          <p:cNvPicPr>
            <a:picLocks noChangeAspect="1"/>
          </p:cNvPicPr>
          <p:nvPr/>
        </p:nvPicPr>
        <p:blipFill rotWithShape="1">
          <a:blip r:embed="rId2"/>
          <a:srcRect l="5090" t="32544" r="43954" b="34197"/>
          <a:stretch/>
        </p:blipFill>
        <p:spPr>
          <a:xfrm>
            <a:off x="597718" y="1107804"/>
            <a:ext cx="7040881" cy="2584965"/>
          </a:xfrm>
          <a:prstGeom prst="rect">
            <a:avLst/>
          </a:prstGeom>
        </p:spPr>
      </p:pic>
    </p:spTree>
    <p:extLst>
      <p:ext uri="{BB962C8B-B14F-4D97-AF65-F5344CB8AC3E}">
        <p14:creationId xmlns:p14="http://schemas.microsoft.com/office/powerpoint/2010/main" val="32448652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a:t>Kokį</a:t>
            </a:r>
            <a:r>
              <a:rPr lang="en-US" b="1" dirty="0"/>
              <a:t> </a:t>
            </a:r>
            <a:r>
              <a:rPr lang="en-US" b="1" dirty="0" err="1"/>
              <a:t>įrenginį</a:t>
            </a:r>
            <a:r>
              <a:rPr lang="en-US" b="1" dirty="0"/>
              <a:t> </a:t>
            </a:r>
            <a:r>
              <a:rPr lang="en-US" b="1" dirty="0" err="1"/>
              <a:t>dažniausiai</a:t>
            </a:r>
            <a:r>
              <a:rPr lang="en-US" b="1" dirty="0"/>
              <a:t> </a:t>
            </a:r>
            <a:r>
              <a:rPr lang="en-US" b="1" dirty="0" err="1"/>
              <a:t>naudoji</a:t>
            </a:r>
            <a:r>
              <a:rPr lang="en-US" b="1" dirty="0"/>
              <a:t>, kai </a:t>
            </a:r>
            <a:r>
              <a:rPr lang="en-US" b="1" dirty="0" err="1"/>
              <a:t>jungiesi</a:t>
            </a:r>
            <a:r>
              <a:rPr lang="en-US" b="1" dirty="0"/>
              <a:t> </a:t>
            </a:r>
            <a:r>
              <a:rPr lang="en-US" b="1" dirty="0" err="1"/>
              <a:t>prie</a:t>
            </a:r>
            <a:r>
              <a:rPr lang="en-US" b="1" dirty="0"/>
              <a:t> </a:t>
            </a:r>
            <a:r>
              <a:rPr lang="en-US" b="1" dirty="0" err="1"/>
              <a:t>virtualios</a:t>
            </a:r>
            <a:r>
              <a:rPr lang="en-US" b="1" dirty="0"/>
              <a:t> </a:t>
            </a:r>
            <a:r>
              <a:rPr lang="en-US" b="1" dirty="0" err="1" smtClean="0"/>
              <a:t>aplinkos</a:t>
            </a:r>
            <a:r>
              <a:rPr lang="en-US" b="1" dirty="0" smtClean="0"/>
              <a:t>?</a:t>
            </a:r>
            <a:endParaRPr lang="en-US" b="1" dirty="0"/>
          </a:p>
        </p:txBody>
      </p:sp>
      <p:pic>
        <p:nvPicPr>
          <p:cNvPr id="4" name="Picture 3"/>
          <p:cNvPicPr>
            <a:picLocks noChangeAspect="1"/>
          </p:cNvPicPr>
          <p:nvPr/>
        </p:nvPicPr>
        <p:blipFill rotWithShape="1">
          <a:blip r:embed="rId2"/>
          <a:srcRect l="4275" t="51251" r="46252" b="8619"/>
          <a:stretch/>
        </p:blipFill>
        <p:spPr>
          <a:xfrm>
            <a:off x="226141" y="1359648"/>
            <a:ext cx="6525294" cy="2977294"/>
          </a:xfrm>
          <a:prstGeom prst="rect">
            <a:avLst/>
          </a:prstGeom>
        </p:spPr>
      </p:pic>
    </p:spTree>
    <p:extLst>
      <p:ext uri="{BB962C8B-B14F-4D97-AF65-F5344CB8AC3E}">
        <p14:creationId xmlns:p14="http://schemas.microsoft.com/office/powerpoint/2010/main" val="21313932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lt-LT" sz="2400" b="1" dirty="0"/>
              <a:t>Kaip manote, koks virtualiųjų mokymosi priemonių bei įrenginių poveikis?</a:t>
            </a:r>
            <a:endParaRPr lang="en-US" sz="2400" dirty="0"/>
          </a:p>
        </p:txBody>
      </p:sp>
      <p:pic>
        <p:nvPicPr>
          <p:cNvPr id="4" name="Picture 3"/>
          <p:cNvPicPr>
            <a:picLocks noChangeAspect="1"/>
          </p:cNvPicPr>
          <p:nvPr/>
        </p:nvPicPr>
        <p:blipFill rotWithShape="1">
          <a:blip r:embed="rId2"/>
          <a:srcRect l="5934" t="30289" r="44986" b="30810"/>
          <a:stretch/>
        </p:blipFill>
        <p:spPr>
          <a:xfrm>
            <a:off x="670225" y="1560139"/>
            <a:ext cx="5584874" cy="2489981"/>
          </a:xfrm>
          <a:prstGeom prst="rect">
            <a:avLst/>
          </a:prstGeom>
        </p:spPr>
      </p:pic>
    </p:spTree>
    <p:extLst>
      <p:ext uri="{BB962C8B-B14F-4D97-AF65-F5344CB8AC3E}">
        <p14:creationId xmlns:p14="http://schemas.microsoft.com/office/powerpoint/2010/main" val="14346217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a:t>Kuri</a:t>
            </a:r>
            <a:r>
              <a:rPr lang="en-US" b="1" dirty="0"/>
              <a:t> </a:t>
            </a:r>
            <a:r>
              <a:rPr lang="en-US" b="1" dirty="0" err="1"/>
              <a:t>nuotolinio</a:t>
            </a:r>
            <a:r>
              <a:rPr lang="en-US" b="1" dirty="0"/>
              <a:t> </a:t>
            </a:r>
            <a:r>
              <a:rPr lang="en-US" b="1" dirty="0" err="1"/>
              <a:t>virtualaus</a:t>
            </a:r>
            <a:r>
              <a:rPr lang="en-US" b="1" dirty="0"/>
              <a:t> </a:t>
            </a:r>
            <a:r>
              <a:rPr lang="en-US" b="1" dirty="0" err="1"/>
              <a:t>prisijungimo</a:t>
            </a:r>
            <a:r>
              <a:rPr lang="en-US" b="1" dirty="0"/>
              <a:t> </a:t>
            </a:r>
            <a:r>
              <a:rPr lang="en-US" b="1" dirty="0" err="1"/>
              <a:t>platforma</a:t>
            </a:r>
            <a:r>
              <a:rPr lang="en-US" b="1" dirty="0"/>
              <a:t> Tau </a:t>
            </a:r>
            <a:r>
              <a:rPr lang="en-US" b="1" dirty="0" err="1"/>
              <a:t>patogiausia</a:t>
            </a:r>
            <a:r>
              <a:rPr lang="en-US" b="1" dirty="0"/>
              <a:t>?</a:t>
            </a:r>
            <a:endParaRPr lang="en-US" dirty="0"/>
          </a:p>
        </p:txBody>
      </p:sp>
      <p:pic>
        <p:nvPicPr>
          <p:cNvPr id="4" name="Picture 3"/>
          <p:cNvPicPr>
            <a:picLocks noChangeAspect="1"/>
          </p:cNvPicPr>
          <p:nvPr/>
        </p:nvPicPr>
        <p:blipFill rotWithShape="1">
          <a:blip r:embed="rId2"/>
          <a:srcRect l="5982" t="43502" r="47088" b="14505"/>
          <a:stretch/>
        </p:blipFill>
        <p:spPr>
          <a:xfrm>
            <a:off x="605017" y="1636294"/>
            <a:ext cx="5340328" cy="2687881"/>
          </a:xfrm>
          <a:prstGeom prst="rect">
            <a:avLst/>
          </a:prstGeom>
        </p:spPr>
      </p:pic>
    </p:spTree>
    <p:extLst>
      <p:ext uri="{BB962C8B-B14F-4D97-AF65-F5344CB8AC3E}">
        <p14:creationId xmlns:p14="http://schemas.microsoft.com/office/powerpoint/2010/main" val="22433599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948" y="59366"/>
            <a:ext cx="8520600" cy="607800"/>
          </a:xfrm>
        </p:spPr>
        <p:txBody>
          <a:bodyPr>
            <a:normAutofit fontScale="90000"/>
          </a:bodyPr>
          <a:lstStyle/>
          <a:p>
            <a:r>
              <a:rPr lang="lt-LT" b="1" dirty="0"/>
              <a:t>Kokių turėtum pasiūlymų virtualių/skaitmeninių priemonių ir aplinkų naudojimui pamokose ir apskritai ugdymui(si)?</a:t>
            </a:r>
            <a:endParaRPr lang="en-US" dirty="0"/>
          </a:p>
        </p:txBody>
      </p:sp>
      <p:sp>
        <p:nvSpPr>
          <p:cNvPr id="3" name="Text Placeholder 2"/>
          <p:cNvSpPr>
            <a:spLocks noGrp="1"/>
          </p:cNvSpPr>
          <p:nvPr>
            <p:ph type="body" idx="1"/>
          </p:nvPr>
        </p:nvSpPr>
        <p:spPr>
          <a:xfrm>
            <a:off x="359826" y="1401754"/>
            <a:ext cx="8520600" cy="3339000"/>
          </a:xfrm>
        </p:spPr>
        <p:txBody>
          <a:bodyPr/>
          <a:lstStyle/>
          <a:p>
            <a:r>
              <a:rPr lang="lt-LT" dirty="0"/>
              <a:t>Apklausoje mokiniai pateikė ir pasiūlymų dėl virtualių, skaitmeninių priemonių naudojimo ugdymui. Jų nuomone, šios priemonės jau yra dalis jų gyvenimo ir mokymosi. Jiems patiktų daugiau užduočių virtualioje aplinkoje, netgi žaidimų forma, atsiskaitymų, veiklų. Paminėtos ir veiklos už mokyklos ribų. Buvo minčių ir apie tai, kad telefonai skirti tik informacijai rasti ir niekas negali pakeisti gyvo bendravimo su mokytoju. </a:t>
            </a:r>
            <a:endParaRPr lang="en-US" dirty="0"/>
          </a:p>
          <a:p>
            <a:endParaRPr lang="en-US" dirty="0"/>
          </a:p>
        </p:txBody>
      </p:sp>
    </p:spTree>
    <p:extLst>
      <p:ext uri="{BB962C8B-B14F-4D97-AF65-F5344CB8AC3E}">
        <p14:creationId xmlns:p14="http://schemas.microsoft.com/office/powerpoint/2010/main" val="12821436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0"/>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lvl="0"/>
            <a:r>
              <a:rPr lang="en-US" dirty="0" err="1"/>
              <a:t>Mokytojų</a:t>
            </a:r>
            <a:r>
              <a:rPr lang="en-US" dirty="0"/>
              <a:t> </a:t>
            </a:r>
            <a:r>
              <a:rPr lang="en-US" dirty="0" err="1"/>
              <a:t>apklausa</a:t>
            </a:r>
            <a:endParaRPr dirty="0"/>
          </a:p>
        </p:txBody>
      </p:sp>
      <p:sp>
        <p:nvSpPr>
          <p:cNvPr id="128" name="Google Shape;128;p20"/>
          <p:cNvSpPr txBox="1">
            <a:spLocks noGrp="1"/>
          </p:cNvSpPr>
          <p:nvPr>
            <p:ph type="body" idx="1"/>
          </p:nvPr>
        </p:nvSpPr>
        <p:spPr>
          <a:xfrm>
            <a:off x="311700" y="921549"/>
            <a:ext cx="8520600" cy="3368570"/>
          </a:xfrm>
          <a:prstGeom prst="rect">
            <a:avLst/>
          </a:prstGeom>
        </p:spPr>
        <p:txBody>
          <a:bodyPr spcFirstLastPara="1" wrap="square" lIns="91425" tIns="91425" rIns="91425" bIns="91425" anchor="t" anchorCtr="0">
            <a:normAutofit fontScale="85000" lnSpcReduction="10000"/>
          </a:bodyPr>
          <a:lstStyle/>
          <a:p>
            <a:pPr marL="285750" indent="-285750">
              <a:spcAft>
                <a:spcPts val="1200"/>
              </a:spcAft>
            </a:pPr>
            <a:r>
              <a:rPr lang="lt-LT" sz="1900" dirty="0">
                <a:solidFill>
                  <a:schemeClr val="accent2"/>
                </a:solidFill>
                <a:latin typeface="+mn-lt"/>
                <a:ea typeface="Calibri" panose="020F0502020204030204" pitchFamily="34" charset="0"/>
                <a:cs typeface="Times New Roman" panose="02020603050405020304" pitchFamily="18" charset="0"/>
              </a:rPr>
              <a:t>Dalyvavo 28 </a:t>
            </a:r>
            <a:r>
              <a:rPr lang="lt-LT" sz="1900" dirty="0" smtClean="0">
                <a:solidFill>
                  <a:schemeClr val="accent2"/>
                </a:solidFill>
                <a:latin typeface="+mn-lt"/>
                <a:ea typeface="Calibri" panose="020F0502020204030204" pitchFamily="34" charset="0"/>
                <a:cs typeface="Times New Roman" panose="02020603050405020304" pitchFamily="18" charset="0"/>
              </a:rPr>
              <a:t>mokytojai</a:t>
            </a:r>
            <a:r>
              <a:rPr lang="en-US" sz="1900" dirty="0" smtClean="0">
                <a:solidFill>
                  <a:schemeClr val="accent2"/>
                </a:solidFill>
                <a:latin typeface="+mn-lt"/>
                <a:ea typeface="Calibri" panose="020F0502020204030204" pitchFamily="34" charset="0"/>
                <a:cs typeface="Times New Roman" panose="02020603050405020304" pitchFamily="18" charset="0"/>
              </a:rPr>
              <a:t>.</a:t>
            </a:r>
          </a:p>
          <a:p>
            <a:pPr marL="285750" indent="-285750">
              <a:lnSpc>
                <a:spcPct val="120000"/>
              </a:lnSpc>
              <a:spcAft>
                <a:spcPts val="1200"/>
              </a:spcAft>
            </a:pPr>
            <a:r>
              <a:rPr lang="lt-LT" sz="1900" dirty="0">
                <a:solidFill>
                  <a:schemeClr val="accent2"/>
                </a:solidFill>
                <a:latin typeface="+mn-lt"/>
              </a:rPr>
              <a:t>Dauguma respondentų atsakė, kad virtualios priemonės leidžia pamatyti greitą rezultatą ir padeda gilinti dalyko žinias. </a:t>
            </a:r>
            <a:r>
              <a:rPr lang="en-US" sz="1900" dirty="0" smtClean="0">
                <a:solidFill>
                  <a:schemeClr val="accent2"/>
                </a:solidFill>
                <a:latin typeface="+mn-lt"/>
              </a:rPr>
              <a:t>Pusė </a:t>
            </a:r>
            <a:r>
              <a:rPr lang="lt-LT" sz="1900" dirty="0" smtClean="0">
                <a:solidFill>
                  <a:schemeClr val="accent2"/>
                </a:solidFill>
                <a:latin typeface="+mn-lt"/>
              </a:rPr>
              <a:t>atsakiusių</a:t>
            </a:r>
            <a:r>
              <a:rPr lang="en-US" sz="1900" dirty="0" err="1" smtClean="0">
                <a:solidFill>
                  <a:schemeClr val="accent2"/>
                </a:solidFill>
                <a:latin typeface="+mn-lt"/>
              </a:rPr>
              <a:t>jų</a:t>
            </a:r>
            <a:r>
              <a:rPr lang="lt-LT" sz="1900" dirty="0" smtClean="0">
                <a:solidFill>
                  <a:schemeClr val="accent2"/>
                </a:solidFill>
                <a:latin typeface="+mn-lt"/>
              </a:rPr>
              <a:t> </a:t>
            </a:r>
            <a:r>
              <a:rPr lang="lt-LT" sz="1900" dirty="0">
                <a:solidFill>
                  <a:schemeClr val="accent2"/>
                </a:solidFill>
                <a:latin typeface="+mn-lt"/>
              </a:rPr>
              <a:t>teigia, kad virtualios priemonės leidžia siekti asmeninės, individualios pažangos. Pavieniai atsakė, kad tai skatina nesąžiningą </a:t>
            </a:r>
            <a:r>
              <a:rPr lang="lt-LT" sz="1900" dirty="0" smtClean="0">
                <a:solidFill>
                  <a:schemeClr val="accent2"/>
                </a:solidFill>
                <a:latin typeface="+mn-lt"/>
              </a:rPr>
              <a:t>darbą.</a:t>
            </a:r>
            <a:endParaRPr lang="en-US" sz="1900" dirty="0">
              <a:solidFill>
                <a:schemeClr val="accent2"/>
              </a:solidFill>
              <a:latin typeface="+mn-lt"/>
            </a:endParaRPr>
          </a:p>
          <a:p>
            <a:pPr marL="285750" indent="-285750">
              <a:lnSpc>
                <a:spcPct val="120000"/>
              </a:lnSpc>
              <a:spcAft>
                <a:spcPts val="1200"/>
              </a:spcAft>
            </a:pPr>
            <a:r>
              <a:rPr lang="lt-LT" sz="1900" dirty="0" smtClean="0">
                <a:solidFill>
                  <a:schemeClr val="accent2"/>
                </a:solidFill>
              </a:rPr>
              <a:t>Daugiausiai</a:t>
            </a:r>
            <a:r>
              <a:rPr lang="en-US" sz="1900" dirty="0" smtClean="0">
                <a:solidFill>
                  <a:schemeClr val="accent2"/>
                </a:solidFill>
              </a:rPr>
              <a:t>, </a:t>
            </a:r>
            <a:r>
              <a:rPr lang="lt-LT" sz="1900" dirty="0" smtClean="0">
                <a:solidFill>
                  <a:schemeClr val="accent2"/>
                </a:solidFill>
              </a:rPr>
              <a:t>60 </a:t>
            </a:r>
            <a:r>
              <a:rPr lang="lt-LT" sz="1900" dirty="0">
                <a:solidFill>
                  <a:schemeClr val="accent2"/>
                </a:solidFill>
              </a:rPr>
              <a:t>proc. respondentų norėtų tobulinti naudojimą(si) interaktyviais mokymo(si) įrankiais.  </a:t>
            </a:r>
            <a:endParaRPr lang="en-US" sz="1900" dirty="0">
              <a:solidFill>
                <a:schemeClr val="accent2"/>
              </a:solidFill>
            </a:endParaRPr>
          </a:p>
          <a:p>
            <a:pPr marL="288925" indent="-288925">
              <a:lnSpc>
                <a:spcPct val="120000"/>
              </a:lnSpc>
            </a:pPr>
            <a:r>
              <a:rPr lang="lt-LT" sz="1900" dirty="0" smtClean="0">
                <a:solidFill>
                  <a:schemeClr val="accent2"/>
                </a:solidFill>
              </a:rPr>
              <a:t>Apytiksliai </a:t>
            </a:r>
            <a:r>
              <a:rPr lang="lt-LT" sz="1900" dirty="0">
                <a:solidFill>
                  <a:schemeClr val="accent2"/>
                </a:solidFill>
              </a:rPr>
              <a:t>pusė respondentų norėtų tobulinti įgūdžius ruošiant tekstinę bei vaizdinę medžiagą, IT programas, naudoti duomenų bazes, techninę ir programinę įrangas.</a:t>
            </a:r>
            <a:endParaRPr lang="en-US" sz="1900" dirty="0">
              <a:solidFill>
                <a:schemeClr val="accent2"/>
              </a:solidFill>
            </a:endParaRPr>
          </a:p>
          <a:p>
            <a:pPr marL="285750" indent="-285750">
              <a:spcAft>
                <a:spcPts val="1200"/>
              </a:spcAft>
            </a:pPr>
            <a:endParaRPr lang="en-US" dirty="0">
              <a:solidFill>
                <a:schemeClr val="accent2"/>
              </a:solidFill>
              <a:latin typeface="+mn-lt"/>
            </a:endParaRPr>
          </a:p>
          <a:p>
            <a:pPr marL="285750" indent="-285750">
              <a:spcAft>
                <a:spcPts val="1200"/>
              </a:spcAft>
            </a:pPr>
            <a:endParaRPr lang="en-US" sz="160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1200"/>
              </a:spcAft>
              <a:buNone/>
            </a:pP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1"/>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lvl="0"/>
            <a:r>
              <a:rPr lang="pt-BR" b="1" dirty="0"/>
              <a:t>K</a:t>
            </a:r>
            <a:r>
              <a:rPr lang="pt-BR" b="1" dirty="0" smtClean="0"/>
              <a:t>okias </a:t>
            </a:r>
            <a:r>
              <a:rPr lang="pt-BR" b="1" dirty="0"/>
              <a:t>virtualias veiklas dažniausiai atliekate ?</a:t>
            </a:r>
            <a:endParaRPr dirty="0"/>
          </a:p>
        </p:txBody>
      </p:sp>
      <p:pic>
        <p:nvPicPr>
          <p:cNvPr id="2" name="Picture 1"/>
          <p:cNvPicPr>
            <a:picLocks noChangeAspect="1"/>
          </p:cNvPicPr>
          <p:nvPr/>
        </p:nvPicPr>
        <p:blipFill rotWithShape="1">
          <a:blip r:embed="rId3"/>
          <a:srcRect l="17926" t="59561" r="45851" b="27033"/>
          <a:stretch/>
        </p:blipFill>
        <p:spPr>
          <a:xfrm>
            <a:off x="554457" y="1577908"/>
            <a:ext cx="7446535" cy="1550302"/>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t-LT" b="1" dirty="0"/>
              <a:t>Kokia skaitmeninė įranga gimnazijoje reikalauja atnaujinimo ?</a:t>
            </a:r>
            <a:endParaRPr lang="en-US" dirty="0"/>
          </a:p>
        </p:txBody>
      </p:sp>
      <p:sp>
        <p:nvSpPr>
          <p:cNvPr id="3" name="Text Placeholder 2"/>
          <p:cNvSpPr>
            <a:spLocks noGrp="1"/>
          </p:cNvSpPr>
          <p:nvPr>
            <p:ph type="body" idx="1"/>
          </p:nvPr>
        </p:nvSpPr>
        <p:spPr>
          <a:xfrm>
            <a:off x="261256" y="1504883"/>
            <a:ext cx="7794147" cy="2661481"/>
          </a:xfrm>
        </p:spPr>
        <p:txBody>
          <a:bodyPr/>
          <a:lstStyle/>
          <a:p>
            <a:r>
              <a:rPr lang="lt-LT" dirty="0"/>
              <a:t>Daugiausiai </a:t>
            </a:r>
            <a:r>
              <a:rPr lang="lt-LT" dirty="0" smtClean="0"/>
              <a:t>–</a:t>
            </a:r>
            <a:r>
              <a:rPr lang="en-US" dirty="0" smtClean="0"/>
              <a:t> </a:t>
            </a:r>
            <a:r>
              <a:rPr lang="lt-LT" dirty="0" smtClean="0"/>
              <a:t>Moza</a:t>
            </a:r>
            <a:r>
              <a:rPr lang="en-US" dirty="0" smtClean="0"/>
              <a:t>B</a:t>
            </a:r>
            <a:r>
              <a:rPr lang="lt-LT" dirty="0" smtClean="0"/>
              <a:t>ook </a:t>
            </a:r>
            <a:r>
              <a:rPr lang="lt-LT" dirty="0"/>
              <a:t>klasė </a:t>
            </a:r>
            <a:r>
              <a:rPr lang="lt-LT" dirty="0" smtClean="0"/>
              <a:t>(stringa </a:t>
            </a:r>
            <a:r>
              <a:rPr lang="lt-LT" dirty="0"/>
              <a:t>nuolat sistema</a:t>
            </a:r>
            <a:r>
              <a:rPr lang="lt-LT" dirty="0" smtClean="0"/>
              <a:t>)</a:t>
            </a:r>
            <a:r>
              <a:rPr lang="en-US" dirty="0" smtClean="0"/>
              <a:t>;</a:t>
            </a:r>
          </a:p>
          <a:p>
            <a:r>
              <a:rPr lang="lt-LT" dirty="0" smtClean="0"/>
              <a:t>reikalingas </a:t>
            </a:r>
            <a:r>
              <a:rPr lang="lt-LT" dirty="0"/>
              <a:t>projektorių ir kompiuterių atnaujinimas </a:t>
            </a:r>
            <a:r>
              <a:rPr lang="lt-LT" dirty="0" smtClean="0"/>
              <a:t>klasėse</a:t>
            </a:r>
            <a:r>
              <a:rPr lang="en-US" dirty="0" smtClean="0"/>
              <a:t>;</a:t>
            </a:r>
          </a:p>
          <a:p>
            <a:r>
              <a:rPr lang="lt-LT" dirty="0" smtClean="0"/>
              <a:t>greitesnė </a:t>
            </a:r>
            <a:r>
              <a:rPr lang="lt-LT" dirty="0"/>
              <a:t>programinė įranga planšetėse. </a:t>
            </a:r>
            <a:endParaRPr lang="en-US" dirty="0"/>
          </a:p>
          <a:p>
            <a:endParaRPr lang="en-US" dirty="0"/>
          </a:p>
        </p:txBody>
      </p:sp>
    </p:spTree>
    <p:extLst>
      <p:ext uri="{BB962C8B-B14F-4D97-AF65-F5344CB8AC3E}">
        <p14:creationId xmlns:p14="http://schemas.microsoft.com/office/powerpoint/2010/main" val="38931358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t-LT" b="1" dirty="0"/>
              <a:t>Kaip manote, kokią naudą teikia virtualių mokymosi priemonių taikymas pamokų metu?</a:t>
            </a:r>
            <a:r>
              <a:rPr lang="en-US" dirty="0"/>
              <a:t/>
            </a:r>
            <a:br>
              <a:rPr lang="en-US" dirty="0"/>
            </a:br>
            <a:r>
              <a:rPr lang="en-US" dirty="0" smtClean="0"/>
              <a:t/>
            </a:r>
            <a:br>
              <a:rPr lang="en-US" dirty="0" smtClean="0"/>
            </a:br>
            <a:endParaRPr lang="en-US" dirty="0"/>
          </a:p>
        </p:txBody>
      </p:sp>
      <p:sp>
        <p:nvSpPr>
          <p:cNvPr id="8" name="Text Placeholder 7"/>
          <p:cNvSpPr>
            <a:spLocks noGrp="1"/>
          </p:cNvSpPr>
          <p:nvPr>
            <p:ph type="body" idx="1"/>
          </p:nvPr>
        </p:nvSpPr>
        <p:spPr>
          <a:xfrm>
            <a:off x="311700" y="1531087"/>
            <a:ext cx="8520600" cy="3102159"/>
          </a:xfrm>
        </p:spPr>
        <p:txBody>
          <a:bodyPr>
            <a:normAutofit/>
          </a:bodyPr>
          <a:lstStyle/>
          <a:p>
            <a:r>
              <a:rPr lang="en-US" sz="2000" dirty="0">
                <a:solidFill>
                  <a:schemeClr val="accent2"/>
                </a:solidFill>
              </a:rPr>
              <a:t>L</a:t>
            </a:r>
            <a:r>
              <a:rPr lang="lt-LT" sz="2000" dirty="0">
                <a:solidFill>
                  <a:schemeClr val="accent2"/>
                </a:solidFill>
              </a:rPr>
              <a:t>eidžia atlikti greitą informacijos paiešką (96 proc</a:t>
            </a:r>
            <a:r>
              <a:rPr lang="lt-LT" sz="2000" dirty="0" smtClean="0">
                <a:solidFill>
                  <a:schemeClr val="accent2"/>
                </a:solidFill>
              </a:rPr>
              <a:t>.)</a:t>
            </a:r>
            <a:endParaRPr lang="en-US" sz="2000" dirty="0" smtClean="0">
              <a:solidFill>
                <a:schemeClr val="accent2"/>
              </a:solidFill>
            </a:endParaRPr>
          </a:p>
          <a:p>
            <a:r>
              <a:rPr lang="lt-LT" sz="2000" dirty="0" smtClean="0">
                <a:solidFill>
                  <a:schemeClr val="accent2"/>
                </a:solidFill>
              </a:rPr>
              <a:t>Padeda </a:t>
            </a:r>
            <a:r>
              <a:rPr lang="lt-LT" sz="2000" dirty="0">
                <a:solidFill>
                  <a:schemeClr val="accent2"/>
                </a:solidFill>
              </a:rPr>
              <a:t>patraukliau ir aiškiau pateikti mokymo turinį (89 proc</a:t>
            </a:r>
            <a:r>
              <a:rPr lang="lt-LT" sz="2000" dirty="0" smtClean="0">
                <a:solidFill>
                  <a:schemeClr val="accent2"/>
                </a:solidFill>
              </a:rPr>
              <a:t>.)</a:t>
            </a:r>
            <a:endParaRPr lang="en-US" sz="2000" dirty="0" smtClean="0">
              <a:solidFill>
                <a:schemeClr val="accent2"/>
              </a:solidFill>
            </a:endParaRPr>
          </a:p>
          <a:p>
            <a:r>
              <a:rPr lang="lt-LT" sz="2000" dirty="0" smtClean="0">
                <a:solidFill>
                  <a:schemeClr val="accent2"/>
                </a:solidFill>
              </a:rPr>
              <a:t>Skatina </a:t>
            </a:r>
            <a:r>
              <a:rPr lang="lt-LT" sz="2000" dirty="0">
                <a:solidFill>
                  <a:schemeClr val="accent2"/>
                </a:solidFill>
              </a:rPr>
              <a:t>tobulėti (85 proc</a:t>
            </a:r>
            <a:r>
              <a:rPr lang="lt-LT" sz="2000" dirty="0" smtClean="0">
                <a:solidFill>
                  <a:schemeClr val="accent2"/>
                </a:solidFill>
              </a:rPr>
              <a:t>)</a:t>
            </a:r>
            <a:endParaRPr lang="en-US" sz="2000" dirty="0" smtClean="0">
              <a:solidFill>
                <a:schemeClr val="accent2"/>
              </a:solidFill>
            </a:endParaRPr>
          </a:p>
          <a:p>
            <a:r>
              <a:rPr lang="lt-LT" sz="2000" dirty="0" smtClean="0">
                <a:solidFill>
                  <a:schemeClr val="accent2"/>
                </a:solidFill>
              </a:rPr>
              <a:t>Skatina </a:t>
            </a:r>
            <a:r>
              <a:rPr lang="lt-LT" sz="2000" dirty="0">
                <a:solidFill>
                  <a:schemeClr val="accent2"/>
                </a:solidFill>
              </a:rPr>
              <a:t>kūrybiškumą ir kritinį mąstymą ( 78 proc.)</a:t>
            </a:r>
            <a:endParaRPr lang="en-US" sz="2000" dirty="0">
              <a:solidFill>
                <a:schemeClr val="accent2"/>
              </a:solidFill>
            </a:endParaRPr>
          </a:p>
        </p:txBody>
      </p:sp>
    </p:spTree>
    <p:extLst>
      <p:ext uri="{BB962C8B-B14F-4D97-AF65-F5344CB8AC3E}">
        <p14:creationId xmlns:p14="http://schemas.microsoft.com/office/powerpoint/2010/main" val="1912147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3"/>
          <p:cNvSpPr txBox="1">
            <a:spLocks noGrp="1"/>
          </p:cNvSpPr>
          <p:nvPr>
            <p:ph type="ctrTitle"/>
          </p:nvPr>
        </p:nvSpPr>
        <p:spPr>
          <a:xfrm>
            <a:off x="164964" y="771444"/>
            <a:ext cx="7610874" cy="838800"/>
          </a:xfrm>
          <a:prstGeom prst="rect">
            <a:avLst/>
          </a:prstGeom>
        </p:spPr>
        <p:txBody>
          <a:bodyPr spcFirstLastPara="1" wrap="square" lIns="91425" tIns="91425" rIns="91425" bIns="91425" anchor="b" anchorCtr="0">
            <a:normAutofit fontScale="90000"/>
          </a:bodyPr>
          <a:lstStyle/>
          <a:p>
            <a:pPr lvl="0"/>
            <a:r>
              <a:rPr lang="lt" dirty="0"/>
              <a:t>2021/2022 m.m</a:t>
            </a:r>
            <a:r>
              <a:rPr lang="lt" dirty="0" smtClean="0"/>
              <a:t>.</a:t>
            </a:r>
            <a:r>
              <a:rPr lang="lt-LT" dirty="0"/>
              <a:t> </a:t>
            </a:r>
            <a:r>
              <a:rPr lang="lt-LT" dirty="0" smtClean="0"/>
              <a:t>įsivertinimo </a:t>
            </a:r>
            <a:r>
              <a:rPr lang="lt-LT" dirty="0"/>
              <a:t>sritis</a:t>
            </a:r>
            <a:endParaRPr dirty="0"/>
          </a:p>
        </p:txBody>
      </p:sp>
      <p:sp>
        <p:nvSpPr>
          <p:cNvPr id="86" name="Google Shape;86;p13"/>
          <p:cNvSpPr txBox="1">
            <a:spLocks noGrp="1"/>
          </p:cNvSpPr>
          <p:nvPr>
            <p:ph type="subTitle" idx="1"/>
          </p:nvPr>
        </p:nvSpPr>
        <p:spPr>
          <a:xfrm>
            <a:off x="311700" y="1553792"/>
            <a:ext cx="8520600" cy="3047333"/>
          </a:xfrm>
          <a:prstGeom prst="rect">
            <a:avLst/>
          </a:prstGeom>
        </p:spPr>
        <p:txBody>
          <a:bodyPr spcFirstLastPara="1" wrap="square" lIns="91425" tIns="91425" rIns="91425" bIns="91425" anchor="t" anchorCtr="0">
            <a:noAutofit/>
          </a:bodyPr>
          <a:lstStyle/>
          <a:p>
            <a:pPr marL="0" lvl="0" indent="0">
              <a:lnSpc>
                <a:spcPct val="107916"/>
              </a:lnSpc>
              <a:buClr>
                <a:schemeClr val="dk1"/>
              </a:buClr>
              <a:buSzPts val="1100"/>
            </a:pPr>
            <a:r>
              <a:rPr lang="lt-LT" sz="2400" dirty="0" smtClean="0"/>
              <a:t>Pasirinkta</a:t>
            </a:r>
            <a:r>
              <a:rPr lang="en-US" sz="2400" dirty="0" smtClean="0"/>
              <a:t>s</a:t>
            </a:r>
            <a:r>
              <a:rPr lang="lt-LT" sz="2400" dirty="0" smtClean="0"/>
              <a:t> </a:t>
            </a:r>
            <a:r>
              <a:rPr lang="en-US" sz="2400" b="1" dirty="0">
                <a:latin typeface="Calibri"/>
                <a:ea typeface="Calibri"/>
                <a:cs typeface="Calibri"/>
                <a:sym typeface="Calibri"/>
              </a:rPr>
              <a:t>3 </a:t>
            </a:r>
            <a:r>
              <a:rPr lang="en-US" sz="2400" b="1" dirty="0" smtClean="0">
                <a:latin typeface="Calibri"/>
                <a:ea typeface="Calibri"/>
                <a:cs typeface="Calibri"/>
                <a:sym typeface="Calibri"/>
              </a:rPr>
              <a:t>srities - </a:t>
            </a:r>
            <a:r>
              <a:rPr lang="en-US" sz="2400" b="1" dirty="0">
                <a:latin typeface="Calibri"/>
                <a:ea typeface="Calibri"/>
                <a:cs typeface="Calibri"/>
                <a:sym typeface="Calibri"/>
              </a:rPr>
              <a:t>UGDYMO </a:t>
            </a:r>
            <a:r>
              <a:rPr lang="en-US" sz="2400" b="1" dirty="0" smtClean="0">
                <a:latin typeface="Calibri"/>
                <a:ea typeface="Calibri"/>
                <a:cs typeface="Calibri"/>
                <a:sym typeface="Calibri"/>
              </a:rPr>
              <a:t>APLINKOS (3.2. MOKYMASIS BE SIENŲ) –</a:t>
            </a:r>
          </a:p>
          <a:p>
            <a:pPr marL="0" lvl="0" indent="0">
              <a:lnSpc>
                <a:spcPct val="107916"/>
              </a:lnSpc>
              <a:buClr>
                <a:schemeClr val="dk1"/>
              </a:buClr>
              <a:buSzPts val="1100"/>
            </a:pPr>
            <a:r>
              <a:rPr lang="en-US" sz="2400" b="1" dirty="0" smtClean="0">
                <a:latin typeface="Calibri"/>
                <a:ea typeface="Calibri"/>
                <a:cs typeface="Calibri"/>
                <a:sym typeface="Calibri"/>
              </a:rPr>
              <a:t> </a:t>
            </a:r>
            <a:r>
              <a:rPr lang="en-US" sz="2400" b="1" dirty="0" smtClean="0">
                <a:solidFill>
                  <a:schemeClr val="dk1"/>
                </a:solidFill>
                <a:highlight>
                  <a:srgbClr val="FFFF00"/>
                </a:highlight>
                <a:latin typeface="Calibri"/>
                <a:ea typeface="Calibri"/>
                <a:cs typeface="Calibri"/>
                <a:sym typeface="Calibri"/>
              </a:rPr>
              <a:t>3.2.2</a:t>
            </a:r>
            <a:r>
              <a:rPr lang="en-US" sz="2400" b="1" dirty="0">
                <a:solidFill>
                  <a:schemeClr val="dk1"/>
                </a:solidFill>
                <a:highlight>
                  <a:srgbClr val="FFFF00"/>
                </a:highlight>
                <a:latin typeface="Calibri"/>
                <a:ea typeface="Calibri"/>
                <a:cs typeface="Calibri"/>
                <a:sym typeface="Calibri"/>
              </a:rPr>
              <a:t>. </a:t>
            </a:r>
            <a:r>
              <a:rPr lang="en-US" sz="2400" b="1" dirty="0" smtClean="0">
                <a:solidFill>
                  <a:schemeClr val="dk1"/>
                </a:solidFill>
                <a:highlight>
                  <a:srgbClr val="FFFF00"/>
                </a:highlight>
                <a:latin typeface="Calibri"/>
                <a:ea typeface="Calibri"/>
                <a:cs typeface="Calibri"/>
                <a:sym typeface="Calibri"/>
              </a:rPr>
              <a:t>RODIKLIS </a:t>
            </a:r>
            <a:r>
              <a:rPr lang="en-US" sz="2400" b="1" dirty="0">
                <a:solidFill>
                  <a:schemeClr val="dk1"/>
                </a:solidFill>
                <a:highlight>
                  <a:srgbClr val="FFFF00"/>
                </a:highlight>
                <a:latin typeface="Calibri"/>
                <a:ea typeface="Calibri"/>
                <a:cs typeface="Calibri"/>
                <a:sym typeface="Calibri"/>
              </a:rPr>
              <a:t>– Mokymasis virtualioje </a:t>
            </a:r>
            <a:r>
              <a:rPr lang="en-US" sz="2400" b="1" dirty="0" smtClean="0">
                <a:solidFill>
                  <a:schemeClr val="dk1"/>
                </a:solidFill>
                <a:highlight>
                  <a:srgbClr val="FFFF00"/>
                </a:highlight>
                <a:latin typeface="Calibri"/>
                <a:ea typeface="Calibri"/>
                <a:cs typeface="Calibri"/>
                <a:sym typeface="Calibri"/>
              </a:rPr>
              <a:t>aplinkoje</a:t>
            </a:r>
          </a:p>
          <a:p>
            <a:pPr marL="0" lvl="0" indent="0">
              <a:lnSpc>
                <a:spcPct val="107916"/>
              </a:lnSpc>
              <a:buClr>
                <a:schemeClr val="dk1"/>
              </a:buClr>
              <a:buSzPts val="1100"/>
            </a:pPr>
            <a:endParaRPr lang="en-US" sz="2400" b="1" dirty="0" smtClean="0">
              <a:solidFill>
                <a:schemeClr val="dk1"/>
              </a:solidFill>
              <a:highlight>
                <a:srgbClr val="FFFF00"/>
              </a:highlight>
              <a:latin typeface="Calibri"/>
              <a:ea typeface="Calibri"/>
              <a:cs typeface="Calibri"/>
              <a:sym typeface="Calibri"/>
            </a:endParaRPr>
          </a:p>
          <a:p>
            <a:pPr>
              <a:buFont typeface="Arial" panose="020B0604020202020204" pitchFamily="34" charset="0"/>
              <a:buChar char="•"/>
            </a:pPr>
            <a:r>
              <a:rPr lang="lt-LT" sz="2400" dirty="0"/>
              <a:t>Šio rodiklio įsivertinimo tikslas – skatinti mokytojus ir mokinius naudoti virtualias aplinkas, siekiant įvairiapusiško ir patrauklesnio mokymo(-si). </a:t>
            </a:r>
          </a:p>
          <a:p>
            <a:pPr>
              <a:buFont typeface="Arial" panose="020B0604020202020204" pitchFamily="34" charset="0"/>
              <a:buChar char="•"/>
            </a:pPr>
            <a:r>
              <a:rPr lang="lt-LT" sz="2400" dirty="0" smtClean="0"/>
              <a:t>Tiriamieji </a:t>
            </a:r>
            <a:r>
              <a:rPr lang="lt-LT" sz="2400" dirty="0"/>
              <a:t>– </a:t>
            </a:r>
            <a:r>
              <a:rPr lang="en-US" sz="2400" dirty="0" smtClean="0"/>
              <a:t>visi gimnazijos mokytojai ir </a:t>
            </a:r>
            <a:r>
              <a:rPr lang="lt-LT" sz="2400" dirty="0"/>
              <a:t>mokiniai. </a:t>
            </a:r>
            <a:endParaRPr lang="en-US" sz="2400" dirty="0" smtClean="0"/>
          </a:p>
          <a:p>
            <a:pPr>
              <a:buFont typeface="Arial" panose="020B0604020202020204" pitchFamily="34" charset="0"/>
              <a:buChar char="•"/>
            </a:pPr>
            <a:endParaRPr lang="lt-LT" sz="2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t-LT" b="1" dirty="0">
                <a:solidFill>
                  <a:schemeClr val="accent2"/>
                </a:solidFill>
              </a:rPr>
              <a:t>Su kokiomis problemomis susiduriate naudodami virtualias mokymosi priemones?</a:t>
            </a:r>
            <a:r>
              <a:rPr lang="en-US" dirty="0">
                <a:solidFill>
                  <a:schemeClr val="accent2"/>
                </a:solidFill>
              </a:rPr>
              <a:t/>
            </a:r>
            <a:br>
              <a:rPr lang="en-US" dirty="0">
                <a:solidFill>
                  <a:schemeClr val="accent2"/>
                </a:solidFill>
              </a:rPr>
            </a:br>
            <a:endParaRPr lang="en-US" dirty="0">
              <a:solidFill>
                <a:schemeClr val="accent2"/>
              </a:solidFill>
            </a:endParaRPr>
          </a:p>
        </p:txBody>
      </p:sp>
      <p:sp>
        <p:nvSpPr>
          <p:cNvPr id="3" name="Text Placeholder 2"/>
          <p:cNvSpPr>
            <a:spLocks noGrp="1"/>
          </p:cNvSpPr>
          <p:nvPr>
            <p:ph type="body" idx="1"/>
          </p:nvPr>
        </p:nvSpPr>
        <p:spPr>
          <a:xfrm>
            <a:off x="311700" y="1566529"/>
            <a:ext cx="8520600" cy="3002345"/>
          </a:xfrm>
        </p:spPr>
        <p:txBody>
          <a:bodyPr/>
          <a:lstStyle/>
          <a:p>
            <a:r>
              <a:rPr lang="lt-LT" sz="2000" dirty="0" smtClean="0">
                <a:solidFill>
                  <a:schemeClr val="accent2"/>
                </a:solidFill>
              </a:rPr>
              <a:t>34 </a:t>
            </a:r>
            <a:r>
              <a:rPr lang="lt-LT" sz="2000" dirty="0">
                <a:solidFill>
                  <a:schemeClr val="accent2"/>
                </a:solidFill>
              </a:rPr>
              <a:t>proc. respondentų susiduria su techninėmis problemomis, </a:t>
            </a:r>
            <a:endParaRPr lang="en-US" sz="2000" dirty="0" smtClean="0">
              <a:solidFill>
                <a:schemeClr val="accent2"/>
              </a:solidFill>
            </a:endParaRPr>
          </a:p>
          <a:p>
            <a:r>
              <a:rPr lang="lt-LT" sz="2000" dirty="0" smtClean="0">
                <a:solidFill>
                  <a:schemeClr val="accent2"/>
                </a:solidFill>
              </a:rPr>
              <a:t>mažiau </a:t>
            </a:r>
            <a:r>
              <a:rPr lang="lt-LT" sz="2000" dirty="0">
                <a:solidFill>
                  <a:schemeClr val="accent2"/>
                </a:solidFill>
              </a:rPr>
              <a:t>nei 30 proc. – susiduria su sudėtingu virtualių priemonių naudojimu arba kompiuterinio raštingumo įgūdžių trūkumu. </a:t>
            </a:r>
            <a:endParaRPr lang="en-US" sz="2000" dirty="0" smtClean="0">
              <a:solidFill>
                <a:schemeClr val="accent2"/>
              </a:solidFill>
            </a:endParaRPr>
          </a:p>
          <a:p>
            <a:r>
              <a:rPr lang="lt-LT" sz="2000" dirty="0" smtClean="0">
                <a:solidFill>
                  <a:schemeClr val="accent2"/>
                </a:solidFill>
              </a:rPr>
              <a:t>Mažuma </a:t>
            </a:r>
            <a:r>
              <a:rPr lang="lt-LT" sz="2000" dirty="0">
                <a:solidFill>
                  <a:schemeClr val="accent2"/>
                </a:solidFill>
              </a:rPr>
              <a:t>susiduria su metodinės medžiagos nebuvimu ar interneto trikdžiais.</a:t>
            </a:r>
            <a:endParaRPr lang="en-US" sz="2000" dirty="0">
              <a:solidFill>
                <a:schemeClr val="accent2"/>
              </a:solidFill>
            </a:endParaRPr>
          </a:p>
          <a:p>
            <a:endParaRPr lang="en-US" dirty="0"/>
          </a:p>
        </p:txBody>
      </p:sp>
    </p:spTree>
    <p:extLst>
      <p:ext uri="{BB962C8B-B14F-4D97-AF65-F5344CB8AC3E}">
        <p14:creationId xmlns:p14="http://schemas.microsoft.com/office/powerpoint/2010/main" val="27022189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2"/>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lnSpc>
                <a:spcPct val="107916"/>
              </a:lnSpc>
              <a:spcBef>
                <a:spcPts val="0"/>
              </a:spcBef>
              <a:spcAft>
                <a:spcPts val="800"/>
              </a:spcAft>
              <a:buClr>
                <a:schemeClr val="dk1"/>
              </a:buClr>
              <a:buSzPts val="1100"/>
              <a:buFont typeface="Arial"/>
              <a:buNone/>
            </a:pPr>
            <a:r>
              <a:rPr lang="lt">
                <a:latin typeface="Calibri"/>
                <a:ea typeface="Calibri"/>
                <a:cs typeface="Calibri"/>
                <a:sym typeface="Calibri"/>
              </a:rPr>
              <a:t>IŠVADOS</a:t>
            </a:r>
            <a:endParaRPr sz="4500"/>
          </a:p>
        </p:txBody>
      </p:sp>
      <p:sp>
        <p:nvSpPr>
          <p:cNvPr id="140" name="Google Shape;140;p22"/>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p>
            <a:pPr marL="285750" indent="-285750">
              <a:spcAft>
                <a:spcPts val="1200"/>
              </a:spcAft>
            </a:pPr>
            <a:r>
              <a:rPr lang="lt-LT" dirty="0" smtClean="0"/>
              <a:t>Virtuali</a:t>
            </a:r>
            <a:r>
              <a:rPr lang="en-US" dirty="0" smtClean="0"/>
              <a:t>ų</a:t>
            </a:r>
            <a:r>
              <a:rPr lang="lt-LT" dirty="0" smtClean="0"/>
              <a:t> mokymosi priemonių  ir įrenginių naudojimas padeda mokiniams gilinti dalyko žinias, leidžia saugiau jaustis, negu atsakinėjant gyvai, leidžia pamatyti greitą rezultatą. </a:t>
            </a:r>
            <a:endParaRPr lang="en-US" dirty="0" smtClean="0"/>
          </a:p>
          <a:p>
            <a:pPr marL="285750" indent="-285750">
              <a:spcAft>
                <a:spcPts val="1200"/>
              </a:spcAft>
            </a:pPr>
            <a:r>
              <a:rPr lang="en-US" dirty="0" smtClean="0"/>
              <a:t>V</a:t>
            </a:r>
            <a:r>
              <a:rPr lang="lt-LT" dirty="0" smtClean="0"/>
              <a:t>irtualios </a:t>
            </a:r>
            <a:r>
              <a:rPr lang="lt-LT" dirty="0"/>
              <a:t>priemonės leidžia pamatyti greitą rezultatą ir padeda gilinti dalyko žinias. </a:t>
            </a:r>
            <a:endParaRPr lang="en-US" dirty="0" smtClean="0"/>
          </a:p>
          <a:p>
            <a:pPr marL="339725" indent="-339725"/>
            <a:r>
              <a:rPr lang="lt-LT" dirty="0"/>
              <a:t>Virtuali</a:t>
            </a:r>
            <a:r>
              <a:rPr lang="en-US" dirty="0"/>
              <a:t>ų</a:t>
            </a:r>
            <a:r>
              <a:rPr lang="lt-LT" dirty="0"/>
              <a:t> mokymosi priemonių  ir įrenginių naudojimas </a:t>
            </a:r>
            <a:r>
              <a:rPr lang="en-US" dirty="0" smtClean="0"/>
              <a:t>l</a:t>
            </a:r>
            <a:r>
              <a:rPr lang="lt-LT" dirty="0" smtClean="0"/>
              <a:t>eidžia </a:t>
            </a:r>
            <a:r>
              <a:rPr lang="lt-LT" dirty="0"/>
              <a:t>atlikti greitą informacijos </a:t>
            </a:r>
            <a:r>
              <a:rPr lang="lt-LT" dirty="0" smtClean="0"/>
              <a:t>paiešką</a:t>
            </a:r>
            <a:r>
              <a:rPr lang="en-US" dirty="0" smtClean="0"/>
              <a:t>, p</a:t>
            </a:r>
            <a:r>
              <a:rPr lang="lt-LT" dirty="0" smtClean="0"/>
              <a:t>adeda </a:t>
            </a:r>
            <a:r>
              <a:rPr lang="lt-LT" dirty="0"/>
              <a:t>patraukliau ir aiškiau pateikti mokymo </a:t>
            </a:r>
            <a:r>
              <a:rPr lang="lt-LT" dirty="0" smtClean="0"/>
              <a:t>turinį</a:t>
            </a:r>
            <a:r>
              <a:rPr lang="en-US" dirty="0" smtClean="0"/>
              <a:t>.</a:t>
            </a:r>
            <a:r>
              <a:rPr lang="lt-LT" dirty="0" smtClean="0"/>
              <a:t> </a:t>
            </a: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3"/>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lnSpc>
                <a:spcPct val="107916"/>
              </a:lnSpc>
              <a:spcBef>
                <a:spcPts val="0"/>
              </a:spcBef>
              <a:spcAft>
                <a:spcPts val="800"/>
              </a:spcAft>
              <a:buClr>
                <a:schemeClr val="dk1"/>
              </a:buClr>
              <a:buSzPts val="1100"/>
              <a:buFont typeface="Arial"/>
              <a:buNone/>
            </a:pPr>
            <a:r>
              <a:rPr lang="lt" sz="3600">
                <a:latin typeface="Calibri"/>
                <a:ea typeface="Calibri"/>
                <a:cs typeface="Calibri"/>
                <a:sym typeface="Calibri"/>
              </a:rPr>
              <a:t>REKOMENDACIJOS </a:t>
            </a:r>
            <a:endParaRPr sz="3600"/>
          </a:p>
        </p:txBody>
      </p:sp>
      <p:sp>
        <p:nvSpPr>
          <p:cNvPr id="146" name="Google Shape;146;p23"/>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p>
            <a:pPr marL="285750" indent="-285750">
              <a:spcAft>
                <a:spcPts val="1200"/>
              </a:spcAft>
            </a:pPr>
            <a:r>
              <a:rPr lang="lt-LT" dirty="0" smtClean="0"/>
              <a:t>Sudaryti sąlygas gimnazijos mokytojams tobulinti žinias ir gebėjimus ruošiant tekstinę bei vaizdinę pamokų medžiagą.</a:t>
            </a:r>
          </a:p>
          <a:p>
            <a:pPr marL="285750" indent="-285750">
              <a:spcAft>
                <a:spcPts val="1200"/>
              </a:spcAft>
            </a:pPr>
            <a:r>
              <a:rPr lang="lt-LT" dirty="0" smtClean="0"/>
              <a:t>Atnaujinti gimnazijos planšečių programinę įrangą.</a:t>
            </a:r>
          </a:p>
          <a:p>
            <a:pPr marL="285750" indent="-285750">
              <a:spcAft>
                <a:spcPts val="1200"/>
              </a:spcAft>
            </a:pPr>
            <a:r>
              <a:rPr lang="lt-LT" dirty="0" smtClean="0"/>
              <a:t>Skatinti kolegialumą tobulinant naudojimąsi interaktyviomis mokymo priemonėmis.</a:t>
            </a:r>
          </a:p>
          <a:p>
            <a:pPr marL="285750" indent="-285750">
              <a:spcAft>
                <a:spcPts val="1200"/>
              </a:spcAft>
            </a:pP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lnSpc>
                <a:spcPct val="107916"/>
              </a:lnSpc>
              <a:spcBef>
                <a:spcPts val="0"/>
              </a:spcBef>
              <a:spcAft>
                <a:spcPts val="800"/>
              </a:spcAft>
              <a:buClr>
                <a:schemeClr val="dk1"/>
              </a:buClr>
              <a:buSzPts val="1100"/>
              <a:buFont typeface="Arial"/>
              <a:buNone/>
            </a:pPr>
            <a:r>
              <a:rPr lang="lt" sz="2600" b="1">
                <a:latin typeface="Calibri"/>
                <a:ea typeface="Calibri"/>
                <a:cs typeface="Calibri"/>
                <a:sym typeface="Calibri"/>
              </a:rPr>
              <a:t>Tikslingumas</a:t>
            </a:r>
            <a:endParaRPr sz="4300"/>
          </a:p>
        </p:txBody>
      </p:sp>
      <p:sp>
        <p:nvSpPr>
          <p:cNvPr id="92" name="Google Shape;92;p14"/>
          <p:cNvSpPr txBox="1">
            <a:spLocks noGrp="1"/>
          </p:cNvSpPr>
          <p:nvPr>
            <p:ph type="body" idx="1"/>
          </p:nvPr>
        </p:nvSpPr>
        <p:spPr>
          <a:xfrm>
            <a:off x="311700" y="952979"/>
            <a:ext cx="8520600" cy="3339000"/>
          </a:xfrm>
          <a:prstGeom prst="rect">
            <a:avLst/>
          </a:prstGeom>
        </p:spPr>
        <p:txBody>
          <a:bodyPr spcFirstLastPara="1" wrap="square" lIns="91425" tIns="91425" rIns="91425" bIns="91425" anchor="t" anchorCtr="0">
            <a:normAutofit/>
          </a:bodyPr>
          <a:lstStyle/>
          <a:p>
            <a:pPr marL="0" lvl="0" indent="0" algn="l" rtl="0">
              <a:lnSpc>
                <a:spcPct val="107916"/>
              </a:lnSpc>
              <a:spcBef>
                <a:spcPts val="0"/>
              </a:spcBef>
              <a:spcAft>
                <a:spcPts val="0"/>
              </a:spcAft>
              <a:buClr>
                <a:schemeClr val="dk1"/>
              </a:buClr>
              <a:buSzPts val="1100"/>
              <a:buFont typeface="Arial"/>
              <a:buNone/>
            </a:pPr>
            <a:endParaRPr sz="1100" b="1" dirty="0">
              <a:solidFill>
                <a:schemeClr val="dk1"/>
              </a:solidFill>
              <a:latin typeface="Calibri"/>
              <a:ea typeface="Calibri"/>
              <a:cs typeface="Calibri"/>
              <a:sym typeface="Calibri"/>
            </a:endParaRPr>
          </a:p>
          <a:p>
            <a:pPr marL="0" lvl="0" indent="0" algn="l" rtl="0">
              <a:lnSpc>
                <a:spcPct val="107916"/>
              </a:lnSpc>
              <a:spcBef>
                <a:spcPts val="800"/>
              </a:spcBef>
              <a:spcAft>
                <a:spcPts val="0"/>
              </a:spcAft>
              <a:buClr>
                <a:schemeClr val="dk1"/>
              </a:buClr>
              <a:buSzPts val="1100"/>
              <a:buFont typeface="Arial"/>
              <a:buNone/>
            </a:pPr>
            <a:r>
              <a:rPr lang="lt" sz="2200" dirty="0">
                <a:solidFill>
                  <a:schemeClr val="dk1"/>
                </a:solidFill>
                <a:latin typeface="Calibri"/>
                <a:ea typeface="Calibri"/>
                <a:cs typeface="Calibri"/>
                <a:sym typeface="Calibri"/>
              </a:rPr>
              <a:t>Mokytojai supranta, kaip ir kiek pamokose, projektinėje veikloje, atliekant namų darbus gali būti naudojamos informacinės ir komunikacinės technologijos. Skaitmeninis turinys ir technologijos padeda įvairiapusiškiau ir mokiniams patraukliau mokytis. Virtualios aplinkos ir mokymosi terpės pa(si)renkamos tikslingai ir yra saugios. Mokytojai analizuoja, kaip/kiek/ar IKT panaudojimas gerina mokymosi rezultatus, ir tobulina IKT taikymo mokymui ir mokymuisi būdus.</a:t>
            </a:r>
            <a:endParaRPr sz="2200" dirty="0">
              <a:solidFill>
                <a:schemeClr val="dk1"/>
              </a:solidFill>
              <a:latin typeface="Calibri"/>
              <a:ea typeface="Calibri"/>
              <a:cs typeface="Calibri"/>
              <a:sym typeface="Calibri"/>
            </a:endParaRPr>
          </a:p>
          <a:p>
            <a:pPr marL="0" lvl="0" indent="0" algn="l" rtl="0">
              <a:spcBef>
                <a:spcPts val="800"/>
              </a:spcBef>
              <a:spcAft>
                <a:spcPts val="1200"/>
              </a:spcAft>
              <a:buNone/>
            </a:pP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5"/>
          <p:cNvSpPr txBox="1">
            <a:spLocks noGrp="1"/>
          </p:cNvSpPr>
          <p:nvPr>
            <p:ph type="title"/>
          </p:nvPr>
        </p:nvSpPr>
        <p:spPr>
          <a:xfrm>
            <a:off x="120825" y="274250"/>
            <a:ext cx="8520600" cy="572700"/>
          </a:xfrm>
          <a:prstGeom prst="rect">
            <a:avLst/>
          </a:prstGeom>
        </p:spPr>
        <p:txBody>
          <a:bodyPr spcFirstLastPara="1" wrap="square" lIns="91425" tIns="91425" rIns="91425" bIns="91425" anchor="t" anchorCtr="0">
            <a:normAutofit fontScale="90000"/>
          </a:bodyPr>
          <a:lstStyle/>
          <a:p>
            <a:pPr marL="0" lvl="0" indent="0" algn="l" rtl="0">
              <a:lnSpc>
                <a:spcPct val="107916"/>
              </a:lnSpc>
              <a:spcBef>
                <a:spcPts val="0"/>
              </a:spcBef>
              <a:spcAft>
                <a:spcPts val="0"/>
              </a:spcAft>
              <a:buClr>
                <a:schemeClr val="dk1"/>
              </a:buClr>
              <a:buSzPct val="36802"/>
              <a:buFont typeface="Arial"/>
              <a:buNone/>
            </a:pPr>
            <a:r>
              <a:rPr lang="lt" sz="2988" b="1">
                <a:latin typeface="Calibri"/>
                <a:ea typeface="Calibri"/>
                <a:cs typeface="Calibri"/>
                <a:sym typeface="Calibri"/>
              </a:rPr>
              <a:t>Įvairiapusiškumas</a:t>
            </a:r>
            <a:endParaRPr sz="2988" b="1">
              <a:latin typeface="Calibri"/>
              <a:ea typeface="Calibri"/>
              <a:cs typeface="Calibri"/>
              <a:sym typeface="Calibri"/>
            </a:endParaRPr>
          </a:p>
          <a:p>
            <a:pPr marL="0" lvl="0" indent="0" algn="l" rtl="0">
              <a:spcBef>
                <a:spcPts val="800"/>
              </a:spcBef>
              <a:spcAft>
                <a:spcPts val="0"/>
              </a:spcAft>
              <a:buNone/>
            </a:pPr>
            <a:endParaRPr sz="1100" b="1">
              <a:latin typeface="Calibri"/>
              <a:ea typeface="Calibri"/>
              <a:cs typeface="Calibri"/>
              <a:sym typeface="Calibri"/>
            </a:endParaRPr>
          </a:p>
        </p:txBody>
      </p:sp>
      <p:sp>
        <p:nvSpPr>
          <p:cNvPr id="98" name="Google Shape;98;p15"/>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0" lvl="0" indent="0" algn="l" rtl="0">
              <a:lnSpc>
                <a:spcPct val="107916"/>
              </a:lnSpc>
              <a:spcBef>
                <a:spcPts val="0"/>
              </a:spcBef>
              <a:spcAft>
                <a:spcPts val="800"/>
              </a:spcAft>
              <a:buClr>
                <a:schemeClr val="dk1"/>
              </a:buClr>
              <a:buSzPts val="1100"/>
              <a:buFont typeface="Arial"/>
              <a:buNone/>
            </a:pPr>
            <a:r>
              <a:rPr lang="lt" sz="2400" dirty="0">
                <a:solidFill>
                  <a:schemeClr val="dk1"/>
                </a:solidFill>
                <a:latin typeface="Calibri"/>
                <a:ea typeface="Calibri"/>
                <a:cs typeface="Calibri"/>
                <a:sym typeface="Calibri"/>
              </a:rPr>
              <a:t>Virtualios ugdymosi aplinkos įtraukia mokinius į mokymąsi individualiai, poromis, komandomis. IKT padeda gilinti dalyko žinias, pristatyti darbus ir diskutuoti, tyrinėti ir eksperimentuoti. Virtualios ugdymosi aplinkos palaiko mokymąsi bendraujant ir bendradarbiaujant socialiniuose edukaciniuose tinkluose, dalyvaujant mokyklų ir tarptautiniuose mainuose. Skatinama naudotis kuo įvairesnėmis mokymosi priemonėmis, technologijomis, informacijos šaltiniais ir </a:t>
            </a:r>
            <a:r>
              <a:rPr lang="lt" sz="2400" dirty="0" smtClean="0">
                <a:solidFill>
                  <a:schemeClr val="dk1"/>
                </a:solidFill>
                <a:latin typeface="Calibri"/>
                <a:ea typeface="Calibri"/>
                <a:cs typeface="Calibri"/>
                <a:sym typeface="Calibri"/>
              </a:rPr>
              <a:t>ryšiais</a:t>
            </a:r>
            <a:r>
              <a:rPr lang="en-US" sz="2400" dirty="0" smtClean="0">
                <a:solidFill>
                  <a:schemeClr val="dk1"/>
                </a:solidFill>
                <a:latin typeface="Calibri"/>
                <a:ea typeface="Calibri"/>
                <a:cs typeface="Calibri"/>
                <a:sym typeface="Calibri"/>
              </a:rPr>
              <a:t>.</a:t>
            </a:r>
            <a:endParaRPr sz="2400" dirty="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lnSpc>
                <a:spcPct val="107916"/>
              </a:lnSpc>
              <a:spcBef>
                <a:spcPts val="0"/>
              </a:spcBef>
              <a:spcAft>
                <a:spcPts val="800"/>
              </a:spcAft>
              <a:buClr>
                <a:schemeClr val="dk1"/>
              </a:buClr>
              <a:buSzPts val="1100"/>
              <a:buFont typeface="Arial"/>
              <a:buNone/>
            </a:pPr>
            <a:r>
              <a:rPr lang="lt" sz="2600">
                <a:latin typeface="Calibri"/>
                <a:ea typeface="Calibri"/>
                <a:cs typeface="Calibri"/>
                <a:sym typeface="Calibri"/>
              </a:rPr>
              <a:t>TYRIMO METODAS</a:t>
            </a:r>
            <a:endParaRPr sz="4300"/>
          </a:p>
        </p:txBody>
      </p:sp>
      <p:sp>
        <p:nvSpPr>
          <p:cNvPr id="110" name="Google Shape;110;p17"/>
          <p:cNvSpPr txBox="1">
            <a:spLocks noGrp="1"/>
          </p:cNvSpPr>
          <p:nvPr>
            <p:ph type="body" idx="1"/>
          </p:nvPr>
        </p:nvSpPr>
        <p:spPr>
          <a:xfrm>
            <a:off x="311700" y="813461"/>
            <a:ext cx="8520600" cy="3551100"/>
          </a:xfrm>
          <a:prstGeom prst="rect">
            <a:avLst/>
          </a:prstGeom>
        </p:spPr>
        <p:txBody>
          <a:bodyPr spcFirstLastPara="1" wrap="square" lIns="91425" tIns="91425" rIns="91425" bIns="91425" anchor="t" anchorCtr="0">
            <a:normAutofit fontScale="85000" lnSpcReduction="20000"/>
          </a:bodyPr>
          <a:lstStyle/>
          <a:p>
            <a:pPr marL="0" lvl="0" indent="0" algn="l" rtl="0">
              <a:lnSpc>
                <a:spcPct val="107916"/>
              </a:lnSpc>
              <a:spcBef>
                <a:spcPts val="0"/>
              </a:spcBef>
              <a:spcAft>
                <a:spcPts val="0"/>
              </a:spcAft>
              <a:buNone/>
            </a:pPr>
            <a:endParaRPr sz="1100" dirty="0">
              <a:solidFill>
                <a:schemeClr val="dk1"/>
              </a:solidFill>
              <a:latin typeface="Calibri"/>
              <a:ea typeface="Calibri"/>
              <a:cs typeface="Calibri"/>
              <a:sym typeface="Calibri"/>
            </a:endParaRPr>
          </a:p>
          <a:p>
            <a:pPr marL="0" lvl="0" indent="0" algn="l" rtl="0">
              <a:lnSpc>
                <a:spcPct val="107916"/>
              </a:lnSpc>
              <a:spcBef>
                <a:spcPts val="800"/>
              </a:spcBef>
              <a:spcAft>
                <a:spcPts val="0"/>
              </a:spcAft>
              <a:buNone/>
            </a:pPr>
            <a:r>
              <a:rPr lang="lt" sz="2872" dirty="0">
                <a:solidFill>
                  <a:schemeClr val="dk1"/>
                </a:solidFill>
                <a:latin typeface="Calibri"/>
                <a:ea typeface="Calibri"/>
                <a:cs typeface="Calibri"/>
                <a:sym typeface="Calibri"/>
              </a:rPr>
              <a:t>Sudar</a:t>
            </a:r>
            <a:r>
              <a:rPr lang="lt" sz="2872" dirty="0">
                <a:solidFill>
                  <a:schemeClr val="dk1"/>
                </a:solidFill>
                <a:highlight>
                  <a:schemeClr val="lt1"/>
                </a:highlight>
                <a:latin typeface="Calibri"/>
                <a:ea typeface="Calibri"/>
                <a:cs typeface="Calibri"/>
                <a:sym typeface="Calibri"/>
              </a:rPr>
              <a:t>yti 2 klausimynai</a:t>
            </a:r>
            <a:r>
              <a:rPr lang="lt" sz="2872" dirty="0" smtClean="0">
                <a:solidFill>
                  <a:schemeClr val="dk1"/>
                </a:solidFill>
                <a:highlight>
                  <a:schemeClr val="lt1"/>
                </a:highlight>
                <a:latin typeface="Calibri"/>
                <a:ea typeface="Calibri"/>
                <a:cs typeface="Calibri"/>
                <a:sym typeface="Calibri"/>
              </a:rPr>
              <a:t>,</a:t>
            </a:r>
            <a:r>
              <a:rPr lang="en-US" sz="2872" dirty="0" smtClean="0">
                <a:solidFill>
                  <a:schemeClr val="dk1"/>
                </a:solidFill>
                <a:highlight>
                  <a:schemeClr val="lt1"/>
                </a:highlight>
                <a:latin typeface="Calibri"/>
                <a:ea typeface="Calibri"/>
                <a:cs typeface="Calibri"/>
                <a:sym typeface="Calibri"/>
              </a:rPr>
              <a:t> </a:t>
            </a:r>
            <a:r>
              <a:rPr lang="lt" sz="2872" dirty="0" smtClean="0">
                <a:solidFill>
                  <a:schemeClr val="dk1"/>
                </a:solidFill>
                <a:highlight>
                  <a:schemeClr val="lt1"/>
                </a:highlight>
                <a:latin typeface="Calibri"/>
                <a:ea typeface="Calibri"/>
                <a:cs typeface="Calibri"/>
                <a:sym typeface="Calibri"/>
              </a:rPr>
              <a:t>skirti </a:t>
            </a:r>
            <a:r>
              <a:rPr lang="lt" sz="2872" dirty="0">
                <a:solidFill>
                  <a:schemeClr val="dk1"/>
                </a:solidFill>
                <a:highlight>
                  <a:schemeClr val="lt1"/>
                </a:highlight>
                <a:latin typeface="Calibri"/>
                <a:ea typeface="Calibri"/>
                <a:cs typeface="Calibri"/>
                <a:sym typeface="Calibri"/>
              </a:rPr>
              <a:t>mokiniams ir mokytojams. </a:t>
            </a:r>
            <a:endParaRPr sz="2872" dirty="0">
              <a:solidFill>
                <a:schemeClr val="dk1"/>
              </a:solidFill>
              <a:highlight>
                <a:schemeClr val="lt1"/>
              </a:highlight>
              <a:latin typeface="Calibri"/>
              <a:ea typeface="Calibri"/>
              <a:cs typeface="Calibri"/>
              <a:sym typeface="Calibri"/>
            </a:endParaRPr>
          </a:p>
          <a:p>
            <a:pPr marL="0" lvl="0" indent="0" algn="l" rtl="0">
              <a:lnSpc>
                <a:spcPct val="107916"/>
              </a:lnSpc>
              <a:spcBef>
                <a:spcPts val="800"/>
              </a:spcBef>
              <a:spcAft>
                <a:spcPts val="0"/>
              </a:spcAft>
              <a:buNone/>
            </a:pPr>
            <a:r>
              <a:rPr lang="lt" sz="2872" dirty="0">
                <a:solidFill>
                  <a:schemeClr val="dk1"/>
                </a:solidFill>
                <a:highlight>
                  <a:schemeClr val="lt1"/>
                </a:highlight>
                <a:latin typeface="Calibri"/>
                <a:ea typeface="Calibri"/>
                <a:cs typeface="Calibri"/>
                <a:sym typeface="Calibri"/>
              </a:rPr>
              <a:t>Siekta išsiaiškinti:</a:t>
            </a:r>
            <a:endParaRPr sz="2872" dirty="0">
              <a:solidFill>
                <a:schemeClr val="dk1"/>
              </a:solidFill>
              <a:highlight>
                <a:schemeClr val="lt1"/>
              </a:highlight>
              <a:latin typeface="Calibri"/>
              <a:ea typeface="Calibri"/>
              <a:cs typeface="Calibri"/>
              <a:sym typeface="Calibri"/>
            </a:endParaRPr>
          </a:p>
          <a:p>
            <a:pPr marL="457200" lvl="0" indent="-356279" algn="l" rtl="0">
              <a:lnSpc>
                <a:spcPct val="107916"/>
              </a:lnSpc>
              <a:spcBef>
                <a:spcPts val="800"/>
              </a:spcBef>
              <a:spcAft>
                <a:spcPts val="0"/>
              </a:spcAft>
              <a:buClr>
                <a:schemeClr val="dk1"/>
              </a:buClr>
              <a:buSzPct val="100000"/>
              <a:buFont typeface="Calibri"/>
              <a:buChar char="●"/>
            </a:pPr>
            <a:r>
              <a:rPr lang="lt" sz="2872" dirty="0">
                <a:solidFill>
                  <a:schemeClr val="dk1"/>
                </a:solidFill>
                <a:highlight>
                  <a:schemeClr val="lt1"/>
                </a:highlight>
                <a:latin typeface="Calibri"/>
                <a:ea typeface="Calibri"/>
                <a:cs typeface="Calibri"/>
                <a:sym typeface="Calibri"/>
              </a:rPr>
              <a:t>kaip virtualios ugdymosi aplinkos įtraukia mokinius į mokymąsi individualiai, poromis, komandomis. </a:t>
            </a:r>
            <a:endParaRPr sz="2872" dirty="0">
              <a:solidFill>
                <a:schemeClr val="dk1"/>
              </a:solidFill>
              <a:highlight>
                <a:schemeClr val="lt1"/>
              </a:highlight>
              <a:latin typeface="Calibri"/>
              <a:ea typeface="Calibri"/>
              <a:cs typeface="Calibri"/>
              <a:sym typeface="Calibri"/>
            </a:endParaRPr>
          </a:p>
          <a:p>
            <a:pPr marL="457200" lvl="0" indent="-356279" algn="l" rtl="0">
              <a:lnSpc>
                <a:spcPct val="107916"/>
              </a:lnSpc>
              <a:spcBef>
                <a:spcPts val="0"/>
              </a:spcBef>
              <a:spcAft>
                <a:spcPts val="0"/>
              </a:spcAft>
              <a:buClr>
                <a:schemeClr val="dk1"/>
              </a:buClr>
              <a:buSzPct val="100000"/>
              <a:buFont typeface="Calibri"/>
              <a:buChar char="●"/>
            </a:pPr>
            <a:r>
              <a:rPr lang="lt" sz="2872" dirty="0">
                <a:solidFill>
                  <a:schemeClr val="dk1"/>
                </a:solidFill>
                <a:highlight>
                  <a:schemeClr val="lt1"/>
                </a:highlight>
                <a:latin typeface="Calibri"/>
                <a:ea typeface="Calibri"/>
                <a:cs typeface="Calibri"/>
                <a:sym typeface="Calibri"/>
              </a:rPr>
              <a:t>Kaip IKT padeda gilinti dalyko </a:t>
            </a:r>
            <a:r>
              <a:rPr lang="lt" sz="2872" dirty="0">
                <a:solidFill>
                  <a:schemeClr val="dk1"/>
                </a:solidFill>
                <a:latin typeface="Calibri"/>
                <a:ea typeface="Calibri"/>
                <a:cs typeface="Calibri"/>
                <a:sym typeface="Calibri"/>
              </a:rPr>
              <a:t>žinias, pristatyti darbus ir diskutuoti, tyrinėti ir eksperimentuoti. </a:t>
            </a:r>
            <a:endParaRPr sz="2872" dirty="0">
              <a:solidFill>
                <a:schemeClr val="dk1"/>
              </a:solidFill>
              <a:latin typeface="Calibri"/>
              <a:ea typeface="Calibri"/>
              <a:cs typeface="Calibri"/>
              <a:sym typeface="Calibri"/>
            </a:endParaRPr>
          </a:p>
          <a:p>
            <a:pPr marL="457200" lvl="0" indent="-356279" algn="l" rtl="0">
              <a:lnSpc>
                <a:spcPct val="107916"/>
              </a:lnSpc>
              <a:spcBef>
                <a:spcPts val="0"/>
              </a:spcBef>
              <a:spcAft>
                <a:spcPts val="0"/>
              </a:spcAft>
              <a:buClr>
                <a:schemeClr val="dk1"/>
              </a:buClr>
              <a:buSzPct val="100000"/>
              <a:buFont typeface="Calibri"/>
              <a:buChar char="●"/>
            </a:pPr>
            <a:r>
              <a:rPr lang="lt" sz="2872" dirty="0">
                <a:solidFill>
                  <a:schemeClr val="dk1"/>
                </a:solidFill>
                <a:latin typeface="Calibri"/>
                <a:ea typeface="Calibri"/>
                <a:cs typeface="Calibri"/>
                <a:sym typeface="Calibri"/>
              </a:rPr>
              <a:t>Norima sužinoti, ar dažnai naudojamos virtualios aplinkos, kokį poveikį jos daro mokymo(si) procesui, kas jį patobulintų ir darytų patrauklesnį.</a:t>
            </a:r>
            <a:endParaRPr sz="2872" dirty="0">
              <a:solidFill>
                <a:schemeClr val="dk1"/>
              </a:solidFill>
              <a:latin typeface="Calibri"/>
              <a:ea typeface="Calibri"/>
              <a:cs typeface="Calibri"/>
              <a:sym typeface="Calibri"/>
            </a:endParaRPr>
          </a:p>
          <a:p>
            <a:pPr marL="0" lvl="0" indent="0" algn="l" rtl="0">
              <a:spcBef>
                <a:spcPts val="800"/>
              </a:spcBef>
              <a:spcAft>
                <a:spcPts val="1200"/>
              </a:spcAft>
              <a:buNone/>
            </a:pPr>
            <a:endParaRPr dirty="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8"/>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r>
              <a:rPr lang="lt-LT" dirty="0"/>
              <a:t>Mokinių apklausa</a:t>
            </a:r>
            <a:br>
              <a:rPr lang="lt-LT" dirty="0"/>
            </a:br>
            <a:endParaRPr dirty="0"/>
          </a:p>
        </p:txBody>
      </p:sp>
      <p:sp>
        <p:nvSpPr>
          <p:cNvPr id="116" name="Google Shape;116;p18"/>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fontScale="85000" lnSpcReduction="10000"/>
          </a:bodyPr>
          <a:lstStyle/>
          <a:p>
            <a:pPr marL="285750" indent="-285750">
              <a:spcAft>
                <a:spcPts val="1200"/>
              </a:spcAft>
            </a:pPr>
            <a:r>
              <a:rPr lang="lt-LT" dirty="0"/>
              <a:t>Į anketos klausimus atsakė 30 </a:t>
            </a:r>
            <a:r>
              <a:rPr lang="lt-LT" dirty="0" smtClean="0"/>
              <a:t>devintos </a:t>
            </a:r>
            <a:r>
              <a:rPr lang="lt-LT" dirty="0"/>
              <a:t>klasės mokinių, 30 dešimtokų, 25 vienuoliktokai ir 28 dvyliktokai. </a:t>
            </a:r>
            <a:endParaRPr lang="en-US" dirty="0" smtClean="0"/>
          </a:p>
          <a:p>
            <a:pPr marL="285750" indent="-285750">
              <a:spcAft>
                <a:spcPts val="1200"/>
              </a:spcAft>
            </a:pPr>
            <a:r>
              <a:rPr lang="lt-LT" dirty="0" smtClean="0"/>
              <a:t>Virtualios </a:t>
            </a:r>
            <a:r>
              <a:rPr lang="lt-LT" dirty="0"/>
              <a:t>mokymosi priemonių  ir įrenginių naudojimas padeda mokiniams gilinti dalyko žinias, leidžia saugiau jaustis, negu atsakinėjant gyvai, leidžia pamatyti greitą rezultatą. </a:t>
            </a:r>
            <a:r>
              <a:rPr lang="en-US" dirty="0" err="1" smtClean="0"/>
              <a:t>Tačiau</a:t>
            </a:r>
            <a:r>
              <a:rPr lang="en-US" dirty="0" smtClean="0"/>
              <a:t> </a:t>
            </a:r>
            <a:r>
              <a:rPr lang="lt-LT" dirty="0" smtClean="0"/>
              <a:t>tik </a:t>
            </a:r>
            <a:r>
              <a:rPr lang="lt-LT" dirty="0"/>
              <a:t>6,7 proc. nurodė, kad skatina bendradarbiavimą. Kaip neigiamas poveikis nurodyta, kad telefonai neskatina mąstyti, pačiam ieškoti atsakymo</a:t>
            </a:r>
            <a:r>
              <a:rPr lang="lt-LT" dirty="0" smtClean="0"/>
              <a:t>.</a:t>
            </a:r>
            <a:endParaRPr lang="en-US" dirty="0" smtClean="0"/>
          </a:p>
          <a:p>
            <a:pPr marL="285750" indent="-285750">
              <a:spcAft>
                <a:spcPts val="1200"/>
              </a:spcAft>
            </a:pPr>
            <a:r>
              <a:rPr lang="lt-LT" dirty="0"/>
              <a:t>Populiariausias įrenginys jungimuisi prie virtualios aplinkos yra telefonas. Tai nurodė 67,8 proc. mokinių</a:t>
            </a:r>
            <a:r>
              <a:rPr lang="lt-LT" dirty="0" smtClean="0"/>
              <a:t>.</a:t>
            </a:r>
            <a:endParaRPr lang="en-US" dirty="0" smtClean="0"/>
          </a:p>
          <a:p>
            <a:pPr marL="285750" indent="-285750">
              <a:spcAft>
                <a:spcPts val="1200"/>
              </a:spcAft>
            </a:pPr>
            <a:r>
              <a:rPr lang="lt-LT" dirty="0"/>
              <a:t>Apklausoje mokiniai pateikė ir pasiūlymų dėl virtualių, skaitmeninių priemonių naudojimo ugdymui. </a:t>
            </a:r>
            <a:endParaRPr lang="en-US" dirty="0"/>
          </a:p>
          <a:p>
            <a:pPr marL="0" lvl="0" indent="0">
              <a:spcAft>
                <a:spcPts val="1200"/>
              </a:spcAft>
              <a:buNone/>
            </a:pP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lt-LT" dirty="0" smtClean="0"/>
              <a:t>Kurioje klasėje mokaisi?</a:t>
            </a:r>
            <a:endParaRPr lang="lt-LT" dirty="0"/>
          </a:p>
        </p:txBody>
      </p:sp>
      <p:pic>
        <p:nvPicPr>
          <p:cNvPr id="5" name="Picture 4"/>
          <p:cNvPicPr>
            <a:picLocks noChangeAspect="1"/>
          </p:cNvPicPr>
          <p:nvPr/>
        </p:nvPicPr>
        <p:blipFill rotWithShape="1">
          <a:blip r:embed="rId2"/>
          <a:srcRect l="11297" t="22089" r="44577" b="40562"/>
          <a:stretch/>
        </p:blipFill>
        <p:spPr>
          <a:xfrm>
            <a:off x="1161907" y="1478166"/>
            <a:ext cx="5054127" cy="2406316"/>
          </a:xfrm>
          <a:prstGeom prst="rect">
            <a:avLst/>
          </a:prstGeom>
        </p:spPr>
      </p:pic>
    </p:spTree>
    <p:extLst>
      <p:ext uri="{BB962C8B-B14F-4D97-AF65-F5344CB8AC3E}">
        <p14:creationId xmlns:p14="http://schemas.microsoft.com/office/powerpoint/2010/main" val="23529607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t-LT" smtClean="0"/>
              <a:t>Kaip dažnai naudojatės skaitmeninėmis technologijomis(kompiuteris, telefonas, planšetės ir kt.) mokymosi tikslais?</a:t>
            </a:r>
            <a:endParaRPr lang="en-US" dirty="0"/>
          </a:p>
        </p:txBody>
      </p:sp>
      <p:pic>
        <p:nvPicPr>
          <p:cNvPr id="4" name="Picture 3"/>
          <p:cNvPicPr>
            <a:picLocks noChangeAspect="1"/>
          </p:cNvPicPr>
          <p:nvPr/>
        </p:nvPicPr>
        <p:blipFill rotWithShape="1">
          <a:blip r:embed="rId2"/>
          <a:srcRect l="11806" t="40440" r="45481" b="46401"/>
          <a:stretch/>
        </p:blipFill>
        <p:spPr>
          <a:xfrm>
            <a:off x="690321" y="1976562"/>
            <a:ext cx="7756599" cy="1344153"/>
          </a:xfrm>
          <a:prstGeom prst="rect">
            <a:avLst/>
          </a:prstGeom>
        </p:spPr>
      </p:pic>
    </p:spTree>
    <p:extLst>
      <p:ext uri="{BB962C8B-B14F-4D97-AF65-F5344CB8AC3E}">
        <p14:creationId xmlns:p14="http://schemas.microsoft.com/office/powerpoint/2010/main" val="3882083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lt-LT" sz="2400" b="1" dirty="0"/>
              <a:t>Nurodykite, kokiomis virtualaus mokymosi priemonėmis ir kaip dažnai naudojatės pamokų metu?</a:t>
            </a:r>
            <a:endParaRPr lang="en-US" sz="2400" dirty="0"/>
          </a:p>
        </p:txBody>
      </p:sp>
      <p:graphicFrame>
        <p:nvGraphicFramePr>
          <p:cNvPr id="13" name="Table 12"/>
          <p:cNvGraphicFramePr>
            <a:graphicFrameLocks noGrp="1"/>
          </p:cNvGraphicFramePr>
          <p:nvPr>
            <p:extLst>
              <p:ext uri="{D42A27DB-BD31-4B8C-83A1-F6EECF244321}">
                <p14:modId xmlns:p14="http://schemas.microsoft.com/office/powerpoint/2010/main" val="2248241918"/>
              </p:ext>
            </p:extLst>
          </p:nvPr>
        </p:nvGraphicFramePr>
        <p:xfrm>
          <a:off x="311700" y="1271566"/>
          <a:ext cx="7780396" cy="2867297"/>
        </p:xfrm>
        <a:graphic>
          <a:graphicData uri="http://schemas.openxmlformats.org/drawingml/2006/table">
            <a:tbl>
              <a:tblPr/>
              <a:tblGrid>
                <a:gridCol w="3436947">
                  <a:extLst>
                    <a:ext uri="{9D8B030D-6E8A-4147-A177-3AD203B41FA5}">
                      <a16:colId xmlns:a16="http://schemas.microsoft.com/office/drawing/2014/main" val="2125509258"/>
                    </a:ext>
                  </a:extLst>
                </a:gridCol>
                <a:gridCol w="1025359">
                  <a:extLst>
                    <a:ext uri="{9D8B030D-6E8A-4147-A177-3AD203B41FA5}">
                      <a16:colId xmlns:a16="http://schemas.microsoft.com/office/drawing/2014/main" val="2363997225"/>
                    </a:ext>
                  </a:extLst>
                </a:gridCol>
                <a:gridCol w="1006254">
                  <a:extLst>
                    <a:ext uri="{9D8B030D-6E8A-4147-A177-3AD203B41FA5}">
                      <a16:colId xmlns:a16="http://schemas.microsoft.com/office/drawing/2014/main" val="1963803295"/>
                    </a:ext>
                  </a:extLst>
                </a:gridCol>
                <a:gridCol w="1029056">
                  <a:extLst>
                    <a:ext uri="{9D8B030D-6E8A-4147-A177-3AD203B41FA5}">
                      <a16:colId xmlns:a16="http://schemas.microsoft.com/office/drawing/2014/main" val="2799282442"/>
                    </a:ext>
                  </a:extLst>
                </a:gridCol>
                <a:gridCol w="1282780">
                  <a:extLst>
                    <a:ext uri="{9D8B030D-6E8A-4147-A177-3AD203B41FA5}">
                      <a16:colId xmlns:a16="http://schemas.microsoft.com/office/drawing/2014/main" val="3509256541"/>
                    </a:ext>
                  </a:extLst>
                </a:gridCol>
              </a:tblGrid>
              <a:tr h="206914">
                <a:tc>
                  <a:txBody>
                    <a:bodyPr/>
                    <a:lstStyle/>
                    <a:p>
                      <a:pPr fontAlgn="t"/>
                      <a:endParaRPr lang="en-US" sz="1200" b="0" i="0">
                        <a:effectLst/>
                      </a:endParaRPr>
                    </a:p>
                  </a:txBody>
                  <a:tcPr marL="33865" marR="33865" marT="7055" marB="7055">
                    <a:lnL w="12700" cap="flat" cmpd="sng" algn="ctr">
                      <a:solidFill>
                        <a:srgbClr val="EEEEEE"/>
                      </a:solidFill>
                      <a:prstDash val="solid"/>
                      <a:round/>
                      <a:headEnd type="none" w="med" len="med"/>
                      <a:tailEnd type="none" w="med" len="med"/>
                    </a:lnL>
                    <a:lnR w="12700" cap="flat" cmpd="sng" algn="ctr">
                      <a:solidFill>
                        <a:srgbClr val="EEEEEE"/>
                      </a:solidFill>
                      <a:prstDash val="solid"/>
                      <a:round/>
                      <a:headEnd type="none" w="med" len="med"/>
                      <a:tailEnd type="none" w="med" len="med"/>
                    </a:lnR>
                    <a:lnT w="12700" cap="flat" cmpd="sng" algn="ctr">
                      <a:solidFill>
                        <a:srgbClr val="EEEEEE"/>
                      </a:solidFill>
                      <a:prstDash val="solid"/>
                      <a:round/>
                      <a:headEnd type="none" w="med" len="med"/>
                      <a:tailEnd type="none" w="med" len="med"/>
                    </a:lnT>
                    <a:lnB w="12700" cap="flat" cmpd="sng" algn="ctr">
                      <a:solidFill>
                        <a:srgbClr val="EEEEEE"/>
                      </a:solidFill>
                      <a:prstDash val="solid"/>
                      <a:round/>
                      <a:headEnd type="none" w="med" len="med"/>
                      <a:tailEnd type="none" w="med" len="med"/>
                    </a:lnB>
                    <a:solidFill>
                      <a:srgbClr val="E4E9F4"/>
                    </a:solidFill>
                  </a:tcPr>
                </a:tc>
                <a:tc>
                  <a:txBody>
                    <a:bodyPr/>
                    <a:lstStyle/>
                    <a:p>
                      <a:pPr algn="r" fontAlgn="t"/>
                      <a:r>
                        <a:rPr lang="en-US" sz="1200" b="0" i="0" dirty="0" err="1">
                          <a:effectLst/>
                        </a:rPr>
                        <a:t>Labai</a:t>
                      </a:r>
                      <a:r>
                        <a:rPr lang="en-US" sz="1200" b="0" i="0" dirty="0">
                          <a:effectLst/>
                        </a:rPr>
                        <a:t> </a:t>
                      </a:r>
                      <a:r>
                        <a:rPr lang="en-US" sz="1200" b="0" i="0" dirty="0" err="1">
                          <a:effectLst/>
                        </a:rPr>
                        <a:t>dažnai</a:t>
                      </a:r>
                      <a:endParaRPr lang="en-US" sz="1200" b="0" i="0" dirty="0">
                        <a:effectLst/>
                      </a:endParaRPr>
                    </a:p>
                  </a:txBody>
                  <a:tcPr marL="33865" marR="33865" marT="7055" marB="7055">
                    <a:lnL w="12700" cap="flat" cmpd="sng" algn="ctr">
                      <a:solidFill>
                        <a:srgbClr val="EEEEEE"/>
                      </a:solidFill>
                      <a:prstDash val="solid"/>
                      <a:round/>
                      <a:headEnd type="none" w="med" len="med"/>
                      <a:tailEnd type="none" w="med" len="med"/>
                    </a:lnL>
                    <a:lnR w="12700" cap="flat" cmpd="sng" algn="ctr">
                      <a:solidFill>
                        <a:srgbClr val="EEEEEE"/>
                      </a:solidFill>
                      <a:prstDash val="solid"/>
                      <a:round/>
                      <a:headEnd type="none" w="med" len="med"/>
                      <a:tailEnd type="none" w="med" len="med"/>
                    </a:lnR>
                    <a:lnT w="12700" cap="flat" cmpd="sng" algn="ctr">
                      <a:solidFill>
                        <a:srgbClr val="EEEEEE"/>
                      </a:solidFill>
                      <a:prstDash val="solid"/>
                      <a:round/>
                      <a:headEnd type="none" w="med" len="med"/>
                      <a:tailEnd type="none" w="med" len="med"/>
                    </a:lnT>
                    <a:lnB w="12700" cap="flat" cmpd="sng" algn="ctr">
                      <a:solidFill>
                        <a:srgbClr val="EEEEEE"/>
                      </a:solidFill>
                      <a:prstDash val="solid"/>
                      <a:round/>
                      <a:headEnd type="none" w="med" len="med"/>
                      <a:tailEnd type="none" w="med" len="med"/>
                    </a:lnB>
                    <a:solidFill>
                      <a:srgbClr val="E4E9F4"/>
                    </a:solidFill>
                  </a:tcPr>
                </a:tc>
                <a:tc>
                  <a:txBody>
                    <a:bodyPr/>
                    <a:lstStyle/>
                    <a:p>
                      <a:pPr algn="r" fontAlgn="t"/>
                      <a:r>
                        <a:rPr lang="en-US" sz="1200" b="0" i="0" dirty="0" err="1">
                          <a:effectLst/>
                        </a:rPr>
                        <a:t>Dažnai</a:t>
                      </a:r>
                      <a:endParaRPr lang="en-US" sz="1200" b="0" i="0" dirty="0">
                        <a:effectLst/>
                      </a:endParaRPr>
                    </a:p>
                  </a:txBody>
                  <a:tcPr marL="33865" marR="33865" marT="7055" marB="7055">
                    <a:lnL w="12700" cap="flat" cmpd="sng" algn="ctr">
                      <a:solidFill>
                        <a:srgbClr val="EEEEEE"/>
                      </a:solidFill>
                      <a:prstDash val="solid"/>
                      <a:round/>
                      <a:headEnd type="none" w="med" len="med"/>
                      <a:tailEnd type="none" w="med" len="med"/>
                    </a:lnL>
                    <a:lnR w="12700" cap="flat" cmpd="sng" algn="ctr">
                      <a:solidFill>
                        <a:srgbClr val="EEEEEE"/>
                      </a:solidFill>
                      <a:prstDash val="solid"/>
                      <a:round/>
                      <a:headEnd type="none" w="med" len="med"/>
                      <a:tailEnd type="none" w="med" len="med"/>
                    </a:lnR>
                    <a:lnT w="12700" cap="flat" cmpd="sng" algn="ctr">
                      <a:solidFill>
                        <a:srgbClr val="EEEEEE"/>
                      </a:solidFill>
                      <a:prstDash val="solid"/>
                      <a:round/>
                      <a:headEnd type="none" w="med" len="med"/>
                      <a:tailEnd type="none" w="med" len="med"/>
                    </a:lnT>
                    <a:lnB w="12700" cap="flat" cmpd="sng" algn="ctr">
                      <a:solidFill>
                        <a:srgbClr val="EEEEEE"/>
                      </a:solidFill>
                      <a:prstDash val="solid"/>
                      <a:round/>
                      <a:headEnd type="none" w="med" len="med"/>
                      <a:tailEnd type="none" w="med" len="med"/>
                    </a:lnB>
                    <a:solidFill>
                      <a:srgbClr val="E4E9F4"/>
                    </a:solidFill>
                  </a:tcPr>
                </a:tc>
                <a:tc>
                  <a:txBody>
                    <a:bodyPr/>
                    <a:lstStyle/>
                    <a:p>
                      <a:pPr algn="r" fontAlgn="t"/>
                      <a:r>
                        <a:rPr lang="en-US" sz="1200" b="0" i="0" dirty="0" err="1">
                          <a:effectLst/>
                        </a:rPr>
                        <a:t>Kartais</a:t>
                      </a:r>
                      <a:endParaRPr lang="en-US" sz="1200" b="0" i="0" dirty="0">
                        <a:effectLst/>
                      </a:endParaRPr>
                    </a:p>
                  </a:txBody>
                  <a:tcPr marL="33865" marR="33865" marT="7055" marB="7055">
                    <a:lnL w="12700" cap="flat" cmpd="sng" algn="ctr">
                      <a:solidFill>
                        <a:srgbClr val="EEEEEE"/>
                      </a:solidFill>
                      <a:prstDash val="solid"/>
                      <a:round/>
                      <a:headEnd type="none" w="med" len="med"/>
                      <a:tailEnd type="none" w="med" len="med"/>
                    </a:lnL>
                    <a:lnR w="12700" cap="flat" cmpd="sng" algn="ctr">
                      <a:solidFill>
                        <a:srgbClr val="EEEEEE"/>
                      </a:solidFill>
                      <a:prstDash val="solid"/>
                      <a:round/>
                      <a:headEnd type="none" w="med" len="med"/>
                      <a:tailEnd type="none" w="med" len="med"/>
                    </a:lnR>
                    <a:lnT w="12700" cap="flat" cmpd="sng" algn="ctr">
                      <a:solidFill>
                        <a:srgbClr val="EEEEEE"/>
                      </a:solidFill>
                      <a:prstDash val="solid"/>
                      <a:round/>
                      <a:headEnd type="none" w="med" len="med"/>
                      <a:tailEnd type="none" w="med" len="med"/>
                    </a:lnT>
                    <a:lnB w="12700" cap="flat" cmpd="sng" algn="ctr">
                      <a:solidFill>
                        <a:srgbClr val="EEEEEE"/>
                      </a:solidFill>
                      <a:prstDash val="solid"/>
                      <a:round/>
                      <a:headEnd type="none" w="med" len="med"/>
                      <a:tailEnd type="none" w="med" len="med"/>
                    </a:lnB>
                    <a:solidFill>
                      <a:srgbClr val="E4E9F4"/>
                    </a:solidFill>
                  </a:tcPr>
                </a:tc>
                <a:tc>
                  <a:txBody>
                    <a:bodyPr/>
                    <a:lstStyle/>
                    <a:p>
                      <a:pPr algn="r" fontAlgn="t"/>
                      <a:r>
                        <a:rPr lang="en-US" sz="1200" b="0" i="0" dirty="0" err="1">
                          <a:effectLst/>
                        </a:rPr>
                        <a:t>Nesinaudoju</a:t>
                      </a:r>
                      <a:endParaRPr lang="en-US" sz="1200" b="0" i="0" dirty="0">
                        <a:effectLst/>
                      </a:endParaRPr>
                    </a:p>
                  </a:txBody>
                  <a:tcPr marL="33865" marR="33865" marT="7055" marB="7055">
                    <a:lnL w="12700"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12700" cap="flat" cmpd="sng" algn="ctr">
                      <a:solidFill>
                        <a:srgbClr val="EEEEEE"/>
                      </a:solidFill>
                      <a:prstDash val="solid"/>
                      <a:round/>
                      <a:headEnd type="none" w="med" len="med"/>
                      <a:tailEnd type="none" w="med" len="med"/>
                    </a:lnT>
                    <a:lnB w="12700" cap="flat" cmpd="sng" algn="ctr">
                      <a:solidFill>
                        <a:srgbClr val="EEEEEE"/>
                      </a:solidFill>
                      <a:prstDash val="solid"/>
                      <a:round/>
                      <a:headEnd type="none" w="med" len="med"/>
                      <a:tailEnd type="none" w="med" len="med"/>
                    </a:lnB>
                    <a:solidFill>
                      <a:srgbClr val="E4E9F4"/>
                    </a:solidFill>
                  </a:tcPr>
                </a:tc>
                <a:extLst>
                  <a:ext uri="{0D108BD9-81ED-4DB2-BD59-A6C34878D82A}">
                    <a16:rowId xmlns:a16="http://schemas.microsoft.com/office/drawing/2014/main" val="3169536958"/>
                  </a:ext>
                </a:extLst>
              </a:tr>
              <a:tr h="229627">
                <a:tc>
                  <a:txBody>
                    <a:bodyPr/>
                    <a:lstStyle/>
                    <a:p>
                      <a:pPr fontAlgn="t"/>
                      <a:r>
                        <a:rPr lang="lt-LT" sz="1200" b="0" i="0">
                          <a:effectLst/>
                        </a:rPr>
                        <a:t>Gyvų vaizdų (Youtube)</a:t>
                      </a:r>
                    </a:p>
                  </a:txBody>
                  <a:tcPr marL="33865" marR="33865" marT="7055" marB="7055">
                    <a:lnL w="12700" cap="flat" cmpd="sng" algn="ctr">
                      <a:solidFill>
                        <a:srgbClr val="EEEEEE"/>
                      </a:solidFill>
                      <a:prstDash val="solid"/>
                      <a:round/>
                      <a:headEnd type="none" w="med" len="med"/>
                      <a:tailEnd type="none" w="med" len="med"/>
                    </a:lnL>
                    <a:lnR w="12700" cap="flat" cmpd="sng" algn="ctr">
                      <a:solidFill>
                        <a:srgbClr val="EEEEEE"/>
                      </a:solidFill>
                      <a:prstDash val="solid"/>
                      <a:round/>
                      <a:headEnd type="none" w="med" len="med"/>
                      <a:tailEnd type="none" w="med" len="med"/>
                    </a:lnR>
                    <a:lnT w="12700" cap="flat" cmpd="sng" algn="ctr">
                      <a:solidFill>
                        <a:srgbClr val="EEEEEE"/>
                      </a:solidFill>
                      <a:prstDash val="solid"/>
                      <a:round/>
                      <a:headEnd type="none" w="med" len="med"/>
                      <a:tailEnd type="none" w="med" len="med"/>
                    </a:lnT>
                    <a:lnB w="12700" cap="flat" cmpd="sng" algn="ctr">
                      <a:solidFill>
                        <a:srgbClr val="EEEEEE"/>
                      </a:solidFill>
                      <a:prstDash val="solid"/>
                      <a:round/>
                      <a:headEnd type="none" w="med" len="med"/>
                      <a:tailEnd type="none" w="med" len="med"/>
                    </a:lnB>
                    <a:solidFill>
                      <a:srgbClr val="FFFFFF"/>
                    </a:solidFill>
                  </a:tcPr>
                </a:tc>
                <a:tc>
                  <a:txBody>
                    <a:bodyPr/>
                    <a:lstStyle/>
                    <a:p>
                      <a:pPr algn="r" fontAlgn="t"/>
                      <a:r>
                        <a:rPr lang="en-US" sz="1200" b="0" i="0">
                          <a:effectLst/>
                        </a:rPr>
                        <a:t>5 (4.4%)</a:t>
                      </a:r>
                    </a:p>
                  </a:txBody>
                  <a:tcPr marL="33865" marR="33865" marT="7055" marB="7055">
                    <a:lnL w="12700" cap="flat" cmpd="sng" algn="ctr">
                      <a:solidFill>
                        <a:srgbClr val="EEEEEE"/>
                      </a:solidFill>
                      <a:prstDash val="solid"/>
                      <a:round/>
                      <a:headEnd type="none" w="med" len="med"/>
                      <a:tailEnd type="none" w="med" len="med"/>
                    </a:lnL>
                    <a:lnR w="12700" cap="flat" cmpd="sng" algn="ctr">
                      <a:solidFill>
                        <a:srgbClr val="EEEEEE"/>
                      </a:solidFill>
                      <a:prstDash val="solid"/>
                      <a:round/>
                      <a:headEnd type="none" w="med" len="med"/>
                      <a:tailEnd type="none" w="med" len="med"/>
                    </a:lnR>
                    <a:lnT w="12700" cap="flat" cmpd="sng" algn="ctr">
                      <a:solidFill>
                        <a:srgbClr val="EEEEEE"/>
                      </a:solidFill>
                      <a:prstDash val="solid"/>
                      <a:round/>
                      <a:headEnd type="none" w="med" len="med"/>
                      <a:tailEnd type="none" w="med" len="med"/>
                    </a:lnT>
                    <a:lnB w="12700" cap="flat" cmpd="sng" algn="ctr">
                      <a:solidFill>
                        <a:srgbClr val="EEEEEE"/>
                      </a:solidFill>
                      <a:prstDash val="solid"/>
                      <a:round/>
                      <a:headEnd type="none" w="med" len="med"/>
                      <a:tailEnd type="none" w="med" len="med"/>
                    </a:lnB>
                    <a:solidFill>
                      <a:srgbClr val="FFFFFF"/>
                    </a:solidFill>
                  </a:tcPr>
                </a:tc>
                <a:tc>
                  <a:txBody>
                    <a:bodyPr/>
                    <a:lstStyle/>
                    <a:p>
                      <a:pPr algn="r" fontAlgn="t"/>
                      <a:r>
                        <a:rPr lang="en-US" sz="1200" b="0" i="0">
                          <a:effectLst/>
                        </a:rPr>
                        <a:t>12 (10.6%)</a:t>
                      </a:r>
                    </a:p>
                  </a:txBody>
                  <a:tcPr marL="33865" marR="33865" marT="7055" marB="7055">
                    <a:lnL w="12700" cap="flat" cmpd="sng" algn="ctr">
                      <a:solidFill>
                        <a:srgbClr val="EEEEEE"/>
                      </a:solidFill>
                      <a:prstDash val="solid"/>
                      <a:round/>
                      <a:headEnd type="none" w="med" len="med"/>
                      <a:tailEnd type="none" w="med" len="med"/>
                    </a:lnL>
                    <a:lnR w="12700" cap="flat" cmpd="sng" algn="ctr">
                      <a:solidFill>
                        <a:srgbClr val="EEEEEE"/>
                      </a:solidFill>
                      <a:prstDash val="solid"/>
                      <a:round/>
                      <a:headEnd type="none" w="med" len="med"/>
                      <a:tailEnd type="none" w="med" len="med"/>
                    </a:lnR>
                    <a:lnT w="12700" cap="flat" cmpd="sng" algn="ctr">
                      <a:solidFill>
                        <a:srgbClr val="EEEEEE"/>
                      </a:solidFill>
                      <a:prstDash val="solid"/>
                      <a:round/>
                      <a:headEnd type="none" w="med" len="med"/>
                      <a:tailEnd type="none" w="med" len="med"/>
                    </a:lnT>
                    <a:lnB w="12700" cap="flat" cmpd="sng" algn="ctr">
                      <a:solidFill>
                        <a:srgbClr val="EEEEEE"/>
                      </a:solidFill>
                      <a:prstDash val="solid"/>
                      <a:round/>
                      <a:headEnd type="none" w="med" len="med"/>
                      <a:tailEnd type="none" w="med" len="med"/>
                    </a:lnB>
                    <a:solidFill>
                      <a:srgbClr val="FFFFFF"/>
                    </a:solidFill>
                  </a:tcPr>
                </a:tc>
                <a:tc>
                  <a:txBody>
                    <a:bodyPr/>
                    <a:lstStyle/>
                    <a:p>
                      <a:pPr algn="r" fontAlgn="t"/>
                      <a:r>
                        <a:rPr lang="en-US" sz="1200" b="0" i="0">
                          <a:effectLst/>
                        </a:rPr>
                        <a:t>55 (48.7%)</a:t>
                      </a:r>
                    </a:p>
                  </a:txBody>
                  <a:tcPr marL="33865" marR="33865" marT="7055" marB="7055">
                    <a:lnL w="12700" cap="flat" cmpd="sng" algn="ctr">
                      <a:solidFill>
                        <a:srgbClr val="EEEEEE"/>
                      </a:solidFill>
                      <a:prstDash val="solid"/>
                      <a:round/>
                      <a:headEnd type="none" w="med" len="med"/>
                      <a:tailEnd type="none" w="med" len="med"/>
                    </a:lnL>
                    <a:lnR w="12700" cap="flat" cmpd="sng" algn="ctr">
                      <a:solidFill>
                        <a:srgbClr val="EEEEEE"/>
                      </a:solidFill>
                      <a:prstDash val="solid"/>
                      <a:round/>
                      <a:headEnd type="none" w="med" len="med"/>
                      <a:tailEnd type="none" w="med" len="med"/>
                    </a:lnR>
                    <a:lnT w="12700" cap="flat" cmpd="sng" algn="ctr">
                      <a:solidFill>
                        <a:srgbClr val="EEEEEE"/>
                      </a:solidFill>
                      <a:prstDash val="solid"/>
                      <a:round/>
                      <a:headEnd type="none" w="med" len="med"/>
                      <a:tailEnd type="none" w="med" len="med"/>
                    </a:lnT>
                    <a:lnB w="12700" cap="flat" cmpd="sng" algn="ctr">
                      <a:solidFill>
                        <a:srgbClr val="EEEEEE"/>
                      </a:solidFill>
                      <a:prstDash val="solid"/>
                      <a:round/>
                      <a:headEnd type="none" w="med" len="med"/>
                      <a:tailEnd type="none" w="med" len="med"/>
                    </a:lnB>
                    <a:solidFill>
                      <a:srgbClr val="FFFFFF"/>
                    </a:solidFill>
                  </a:tcPr>
                </a:tc>
                <a:tc>
                  <a:txBody>
                    <a:bodyPr/>
                    <a:lstStyle/>
                    <a:p>
                      <a:pPr algn="r" fontAlgn="t"/>
                      <a:r>
                        <a:rPr lang="en-US" sz="1200" b="0" i="0">
                          <a:effectLst/>
                        </a:rPr>
                        <a:t>41 (36.3%)</a:t>
                      </a:r>
                    </a:p>
                  </a:txBody>
                  <a:tcPr marL="33865" marR="33865" marT="7055" marB="7055">
                    <a:lnL w="12700"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12700" cap="flat" cmpd="sng" algn="ctr">
                      <a:solidFill>
                        <a:srgbClr val="EEEEEE"/>
                      </a:solidFill>
                      <a:prstDash val="solid"/>
                      <a:round/>
                      <a:headEnd type="none" w="med" len="med"/>
                      <a:tailEnd type="none" w="med" len="med"/>
                    </a:lnT>
                    <a:lnB w="12700" cap="flat" cmpd="sng" algn="ctr">
                      <a:solidFill>
                        <a:srgbClr val="EEEEEE"/>
                      </a:solidFill>
                      <a:prstDash val="solid"/>
                      <a:round/>
                      <a:headEnd type="none" w="med" len="med"/>
                      <a:tailEnd type="none" w="med" len="med"/>
                    </a:lnB>
                    <a:solidFill>
                      <a:srgbClr val="FFFFFF"/>
                    </a:solidFill>
                  </a:tcPr>
                </a:tc>
                <a:extLst>
                  <a:ext uri="{0D108BD9-81ED-4DB2-BD59-A6C34878D82A}">
                    <a16:rowId xmlns:a16="http://schemas.microsoft.com/office/drawing/2014/main" val="605390083"/>
                  </a:ext>
                </a:extLst>
              </a:tr>
              <a:tr h="424697">
                <a:tc>
                  <a:txBody>
                    <a:bodyPr/>
                    <a:lstStyle/>
                    <a:p>
                      <a:pPr fontAlgn="t"/>
                      <a:r>
                        <a:rPr lang="lt-LT" sz="1200" b="0" i="0">
                          <a:effectLst/>
                        </a:rPr>
                        <a:t>Paieškos, naršyklės (Mozilla Firefox, Internet Explorer, Chrome)</a:t>
                      </a:r>
                    </a:p>
                  </a:txBody>
                  <a:tcPr marL="33865" marR="33865" marT="7055" marB="7055">
                    <a:lnL w="12700" cap="flat" cmpd="sng" algn="ctr">
                      <a:solidFill>
                        <a:srgbClr val="EEEEEE"/>
                      </a:solidFill>
                      <a:prstDash val="solid"/>
                      <a:round/>
                      <a:headEnd type="none" w="med" len="med"/>
                      <a:tailEnd type="none" w="med" len="med"/>
                    </a:lnL>
                    <a:lnR w="12700" cap="flat" cmpd="sng" algn="ctr">
                      <a:solidFill>
                        <a:srgbClr val="EEEEEE"/>
                      </a:solidFill>
                      <a:prstDash val="solid"/>
                      <a:round/>
                      <a:headEnd type="none" w="med" len="med"/>
                      <a:tailEnd type="none" w="med" len="med"/>
                    </a:lnR>
                    <a:lnT w="12700" cap="flat" cmpd="sng" algn="ctr">
                      <a:solidFill>
                        <a:srgbClr val="EEEEEE"/>
                      </a:solidFill>
                      <a:prstDash val="solid"/>
                      <a:round/>
                      <a:headEnd type="none" w="med" len="med"/>
                      <a:tailEnd type="none" w="med" len="med"/>
                    </a:lnT>
                    <a:lnB w="12700" cap="flat" cmpd="sng" algn="ctr">
                      <a:solidFill>
                        <a:srgbClr val="EEEEEE"/>
                      </a:solidFill>
                      <a:prstDash val="solid"/>
                      <a:round/>
                      <a:headEnd type="none" w="med" len="med"/>
                      <a:tailEnd type="none" w="med" len="med"/>
                    </a:lnB>
                    <a:solidFill>
                      <a:srgbClr val="FAFAFA"/>
                    </a:solidFill>
                  </a:tcPr>
                </a:tc>
                <a:tc>
                  <a:txBody>
                    <a:bodyPr/>
                    <a:lstStyle/>
                    <a:p>
                      <a:pPr algn="r" fontAlgn="t"/>
                      <a:r>
                        <a:rPr lang="en-US" sz="1200" b="0" i="0">
                          <a:effectLst/>
                        </a:rPr>
                        <a:t>26 (23.0%)</a:t>
                      </a:r>
                    </a:p>
                  </a:txBody>
                  <a:tcPr marL="33865" marR="33865" marT="7055" marB="7055">
                    <a:lnL w="12700" cap="flat" cmpd="sng" algn="ctr">
                      <a:solidFill>
                        <a:srgbClr val="EEEEEE"/>
                      </a:solidFill>
                      <a:prstDash val="solid"/>
                      <a:round/>
                      <a:headEnd type="none" w="med" len="med"/>
                      <a:tailEnd type="none" w="med" len="med"/>
                    </a:lnL>
                    <a:lnR w="12700" cap="flat" cmpd="sng" algn="ctr">
                      <a:solidFill>
                        <a:srgbClr val="EEEEEE"/>
                      </a:solidFill>
                      <a:prstDash val="solid"/>
                      <a:round/>
                      <a:headEnd type="none" w="med" len="med"/>
                      <a:tailEnd type="none" w="med" len="med"/>
                    </a:lnR>
                    <a:lnT w="12700" cap="flat" cmpd="sng" algn="ctr">
                      <a:solidFill>
                        <a:srgbClr val="EEEEEE"/>
                      </a:solidFill>
                      <a:prstDash val="solid"/>
                      <a:round/>
                      <a:headEnd type="none" w="med" len="med"/>
                      <a:tailEnd type="none" w="med" len="med"/>
                    </a:lnT>
                    <a:lnB w="12700" cap="flat" cmpd="sng" algn="ctr">
                      <a:solidFill>
                        <a:srgbClr val="EEEEEE"/>
                      </a:solidFill>
                      <a:prstDash val="solid"/>
                      <a:round/>
                      <a:headEnd type="none" w="med" len="med"/>
                      <a:tailEnd type="none" w="med" len="med"/>
                    </a:lnB>
                    <a:solidFill>
                      <a:srgbClr val="FAFAFA"/>
                    </a:solidFill>
                  </a:tcPr>
                </a:tc>
                <a:tc>
                  <a:txBody>
                    <a:bodyPr/>
                    <a:lstStyle/>
                    <a:p>
                      <a:pPr algn="r" fontAlgn="t"/>
                      <a:r>
                        <a:rPr lang="en-US" sz="1200" b="0" i="0">
                          <a:effectLst/>
                        </a:rPr>
                        <a:t>36 (31.9%)</a:t>
                      </a:r>
                    </a:p>
                  </a:txBody>
                  <a:tcPr marL="33865" marR="33865" marT="7055" marB="7055">
                    <a:lnL w="12700" cap="flat" cmpd="sng" algn="ctr">
                      <a:solidFill>
                        <a:srgbClr val="EEEEEE"/>
                      </a:solidFill>
                      <a:prstDash val="solid"/>
                      <a:round/>
                      <a:headEnd type="none" w="med" len="med"/>
                      <a:tailEnd type="none" w="med" len="med"/>
                    </a:lnL>
                    <a:lnR w="12700" cap="flat" cmpd="sng" algn="ctr">
                      <a:solidFill>
                        <a:srgbClr val="EEEEEE"/>
                      </a:solidFill>
                      <a:prstDash val="solid"/>
                      <a:round/>
                      <a:headEnd type="none" w="med" len="med"/>
                      <a:tailEnd type="none" w="med" len="med"/>
                    </a:lnR>
                    <a:lnT w="12700" cap="flat" cmpd="sng" algn="ctr">
                      <a:solidFill>
                        <a:srgbClr val="EEEEEE"/>
                      </a:solidFill>
                      <a:prstDash val="solid"/>
                      <a:round/>
                      <a:headEnd type="none" w="med" len="med"/>
                      <a:tailEnd type="none" w="med" len="med"/>
                    </a:lnT>
                    <a:lnB w="12700" cap="flat" cmpd="sng" algn="ctr">
                      <a:solidFill>
                        <a:srgbClr val="EEEEEE"/>
                      </a:solidFill>
                      <a:prstDash val="solid"/>
                      <a:round/>
                      <a:headEnd type="none" w="med" len="med"/>
                      <a:tailEnd type="none" w="med" len="med"/>
                    </a:lnB>
                    <a:solidFill>
                      <a:srgbClr val="FAFAFA"/>
                    </a:solidFill>
                  </a:tcPr>
                </a:tc>
                <a:tc>
                  <a:txBody>
                    <a:bodyPr/>
                    <a:lstStyle/>
                    <a:p>
                      <a:pPr algn="r" fontAlgn="t"/>
                      <a:r>
                        <a:rPr lang="en-US" sz="1200" b="0" i="0">
                          <a:effectLst/>
                        </a:rPr>
                        <a:t>40 (35.4%)</a:t>
                      </a:r>
                    </a:p>
                  </a:txBody>
                  <a:tcPr marL="33865" marR="33865" marT="7055" marB="7055">
                    <a:lnL w="12700" cap="flat" cmpd="sng" algn="ctr">
                      <a:solidFill>
                        <a:srgbClr val="EEEEEE"/>
                      </a:solidFill>
                      <a:prstDash val="solid"/>
                      <a:round/>
                      <a:headEnd type="none" w="med" len="med"/>
                      <a:tailEnd type="none" w="med" len="med"/>
                    </a:lnL>
                    <a:lnR w="12700" cap="flat" cmpd="sng" algn="ctr">
                      <a:solidFill>
                        <a:srgbClr val="EEEEEE"/>
                      </a:solidFill>
                      <a:prstDash val="solid"/>
                      <a:round/>
                      <a:headEnd type="none" w="med" len="med"/>
                      <a:tailEnd type="none" w="med" len="med"/>
                    </a:lnR>
                    <a:lnT w="12700" cap="flat" cmpd="sng" algn="ctr">
                      <a:solidFill>
                        <a:srgbClr val="EEEEEE"/>
                      </a:solidFill>
                      <a:prstDash val="solid"/>
                      <a:round/>
                      <a:headEnd type="none" w="med" len="med"/>
                      <a:tailEnd type="none" w="med" len="med"/>
                    </a:lnT>
                    <a:lnB w="12700" cap="flat" cmpd="sng" algn="ctr">
                      <a:solidFill>
                        <a:srgbClr val="EEEEEE"/>
                      </a:solidFill>
                      <a:prstDash val="solid"/>
                      <a:round/>
                      <a:headEnd type="none" w="med" len="med"/>
                      <a:tailEnd type="none" w="med" len="med"/>
                    </a:lnB>
                    <a:solidFill>
                      <a:srgbClr val="FAFAFA"/>
                    </a:solidFill>
                  </a:tcPr>
                </a:tc>
                <a:tc>
                  <a:txBody>
                    <a:bodyPr/>
                    <a:lstStyle/>
                    <a:p>
                      <a:pPr algn="r" fontAlgn="t"/>
                      <a:r>
                        <a:rPr lang="en-US" sz="1200" b="0" i="0">
                          <a:effectLst/>
                        </a:rPr>
                        <a:t>11 (9.7%)</a:t>
                      </a:r>
                    </a:p>
                  </a:txBody>
                  <a:tcPr marL="33865" marR="33865" marT="7055" marB="7055">
                    <a:lnL w="12700"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12700" cap="flat" cmpd="sng" algn="ctr">
                      <a:solidFill>
                        <a:srgbClr val="EEEEEE"/>
                      </a:solidFill>
                      <a:prstDash val="solid"/>
                      <a:round/>
                      <a:headEnd type="none" w="med" len="med"/>
                      <a:tailEnd type="none" w="med" len="med"/>
                    </a:lnT>
                    <a:lnB w="12700" cap="flat" cmpd="sng" algn="ctr">
                      <a:solidFill>
                        <a:srgbClr val="EEEEEE"/>
                      </a:solidFill>
                      <a:prstDash val="solid"/>
                      <a:round/>
                      <a:headEnd type="none" w="med" len="med"/>
                      <a:tailEnd type="none" w="med" len="med"/>
                    </a:lnB>
                    <a:solidFill>
                      <a:srgbClr val="FAFAFA"/>
                    </a:solidFill>
                  </a:tcPr>
                </a:tc>
                <a:extLst>
                  <a:ext uri="{0D108BD9-81ED-4DB2-BD59-A6C34878D82A}">
                    <a16:rowId xmlns:a16="http://schemas.microsoft.com/office/drawing/2014/main" val="3219320349"/>
                  </a:ext>
                </a:extLst>
              </a:tr>
              <a:tr h="450262">
                <a:tc>
                  <a:txBody>
                    <a:bodyPr/>
                    <a:lstStyle/>
                    <a:p>
                      <a:pPr fontAlgn="t"/>
                      <a:r>
                        <a:rPr lang="en-US" sz="1200" b="0" i="0" dirty="0" err="1">
                          <a:effectLst/>
                        </a:rPr>
                        <a:t>Virtualios</a:t>
                      </a:r>
                      <a:r>
                        <a:rPr lang="en-US" sz="1200" b="0" i="0" dirty="0">
                          <a:effectLst/>
                        </a:rPr>
                        <a:t> </a:t>
                      </a:r>
                      <a:r>
                        <a:rPr lang="en-US" sz="1200" b="0" i="0" dirty="0" err="1">
                          <a:effectLst/>
                        </a:rPr>
                        <a:t>mokymosi</a:t>
                      </a:r>
                      <a:r>
                        <a:rPr lang="en-US" sz="1200" b="0" i="0" dirty="0">
                          <a:effectLst/>
                        </a:rPr>
                        <a:t> </a:t>
                      </a:r>
                      <a:r>
                        <a:rPr lang="en-US" sz="1200" b="0" i="0" dirty="0" err="1">
                          <a:effectLst/>
                        </a:rPr>
                        <a:t>aplinkos</a:t>
                      </a:r>
                      <a:r>
                        <a:rPr lang="en-US" sz="1200" b="0" i="0" dirty="0">
                          <a:effectLst/>
                        </a:rPr>
                        <a:t> (</a:t>
                      </a:r>
                      <a:r>
                        <a:rPr lang="en-US" sz="1200" b="0" i="0" dirty="0" err="1">
                          <a:effectLst/>
                        </a:rPr>
                        <a:t>MozaBook</a:t>
                      </a:r>
                      <a:r>
                        <a:rPr lang="en-US" sz="1200" b="0" i="0" dirty="0">
                          <a:effectLst/>
                        </a:rPr>
                        <a:t>, Classroom, Hello Smart)</a:t>
                      </a:r>
                    </a:p>
                  </a:txBody>
                  <a:tcPr marL="33865" marR="33865" marT="7055" marB="7055">
                    <a:lnL w="12700" cap="flat" cmpd="sng" algn="ctr">
                      <a:solidFill>
                        <a:srgbClr val="EEEEEE"/>
                      </a:solidFill>
                      <a:prstDash val="solid"/>
                      <a:round/>
                      <a:headEnd type="none" w="med" len="med"/>
                      <a:tailEnd type="none" w="med" len="med"/>
                    </a:lnL>
                    <a:lnR w="12700" cap="flat" cmpd="sng" algn="ctr">
                      <a:solidFill>
                        <a:srgbClr val="EEEEEE"/>
                      </a:solidFill>
                      <a:prstDash val="solid"/>
                      <a:round/>
                      <a:headEnd type="none" w="med" len="med"/>
                      <a:tailEnd type="none" w="med" len="med"/>
                    </a:lnR>
                    <a:lnT w="12700" cap="flat" cmpd="sng" algn="ctr">
                      <a:solidFill>
                        <a:srgbClr val="EEEEEE"/>
                      </a:solidFill>
                      <a:prstDash val="solid"/>
                      <a:round/>
                      <a:headEnd type="none" w="med" len="med"/>
                      <a:tailEnd type="none" w="med" len="med"/>
                    </a:lnT>
                    <a:lnB w="12700" cap="flat" cmpd="sng" algn="ctr">
                      <a:solidFill>
                        <a:srgbClr val="EEEEEE"/>
                      </a:solidFill>
                      <a:prstDash val="solid"/>
                      <a:round/>
                      <a:headEnd type="none" w="med" len="med"/>
                      <a:tailEnd type="none" w="med" len="med"/>
                    </a:lnB>
                    <a:solidFill>
                      <a:srgbClr val="FFFFFF"/>
                    </a:solidFill>
                  </a:tcPr>
                </a:tc>
                <a:tc>
                  <a:txBody>
                    <a:bodyPr/>
                    <a:lstStyle/>
                    <a:p>
                      <a:pPr algn="r" fontAlgn="t"/>
                      <a:r>
                        <a:rPr lang="en-US" sz="1200" b="0" i="0">
                          <a:effectLst/>
                        </a:rPr>
                        <a:t>6 (5.3%)</a:t>
                      </a:r>
                    </a:p>
                  </a:txBody>
                  <a:tcPr marL="33865" marR="33865" marT="7055" marB="7055">
                    <a:lnL w="12700" cap="flat" cmpd="sng" algn="ctr">
                      <a:solidFill>
                        <a:srgbClr val="EEEEEE"/>
                      </a:solidFill>
                      <a:prstDash val="solid"/>
                      <a:round/>
                      <a:headEnd type="none" w="med" len="med"/>
                      <a:tailEnd type="none" w="med" len="med"/>
                    </a:lnL>
                    <a:lnR w="12700" cap="flat" cmpd="sng" algn="ctr">
                      <a:solidFill>
                        <a:srgbClr val="EEEEEE"/>
                      </a:solidFill>
                      <a:prstDash val="solid"/>
                      <a:round/>
                      <a:headEnd type="none" w="med" len="med"/>
                      <a:tailEnd type="none" w="med" len="med"/>
                    </a:lnR>
                    <a:lnT w="12700" cap="flat" cmpd="sng" algn="ctr">
                      <a:solidFill>
                        <a:srgbClr val="EEEEEE"/>
                      </a:solidFill>
                      <a:prstDash val="solid"/>
                      <a:round/>
                      <a:headEnd type="none" w="med" len="med"/>
                      <a:tailEnd type="none" w="med" len="med"/>
                    </a:lnT>
                    <a:lnB w="12700" cap="flat" cmpd="sng" algn="ctr">
                      <a:solidFill>
                        <a:srgbClr val="EEEEEE"/>
                      </a:solidFill>
                      <a:prstDash val="solid"/>
                      <a:round/>
                      <a:headEnd type="none" w="med" len="med"/>
                      <a:tailEnd type="none" w="med" len="med"/>
                    </a:lnB>
                    <a:solidFill>
                      <a:srgbClr val="FFFFFF"/>
                    </a:solidFill>
                  </a:tcPr>
                </a:tc>
                <a:tc>
                  <a:txBody>
                    <a:bodyPr/>
                    <a:lstStyle/>
                    <a:p>
                      <a:pPr algn="r" fontAlgn="t"/>
                      <a:r>
                        <a:rPr lang="en-US" sz="1200" b="0" i="0">
                          <a:effectLst/>
                        </a:rPr>
                        <a:t>20 (17.7%)</a:t>
                      </a:r>
                    </a:p>
                  </a:txBody>
                  <a:tcPr marL="33865" marR="33865" marT="7055" marB="7055">
                    <a:lnL w="12700" cap="flat" cmpd="sng" algn="ctr">
                      <a:solidFill>
                        <a:srgbClr val="EEEEEE"/>
                      </a:solidFill>
                      <a:prstDash val="solid"/>
                      <a:round/>
                      <a:headEnd type="none" w="med" len="med"/>
                      <a:tailEnd type="none" w="med" len="med"/>
                    </a:lnL>
                    <a:lnR w="12700" cap="flat" cmpd="sng" algn="ctr">
                      <a:solidFill>
                        <a:srgbClr val="EEEEEE"/>
                      </a:solidFill>
                      <a:prstDash val="solid"/>
                      <a:round/>
                      <a:headEnd type="none" w="med" len="med"/>
                      <a:tailEnd type="none" w="med" len="med"/>
                    </a:lnR>
                    <a:lnT w="12700" cap="flat" cmpd="sng" algn="ctr">
                      <a:solidFill>
                        <a:srgbClr val="EEEEEE"/>
                      </a:solidFill>
                      <a:prstDash val="solid"/>
                      <a:round/>
                      <a:headEnd type="none" w="med" len="med"/>
                      <a:tailEnd type="none" w="med" len="med"/>
                    </a:lnT>
                    <a:lnB w="12700" cap="flat" cmpd="sng" algn="ctr">
                      <a:solidFill>
                        <a:srgbClr val="EEEEEE"/>
                      </a:solidFill>
                      <a:prstDash val="solid"/>
                      <a:round/>
                      <a:headEnd type="none" w="med" len="med"/>
                      <a:tailEnd type="none" w="med" len="med"/>
                    </a:lnB>
                    <a:solidFill>
                      <a:srgbClr val="FFFFFF"/>
                    </a:solidFill>
                  </a:tcPr>
                </a:tc>
                <a:tc>
                  <a:txBody>
                    <a:bodyPr/>
                    <a:lstStyle/>
                    <a:p>
                      <a:pPr algn="r" fontAlgn="t"/>
                      <a:r>
                        <a:rPr lang="en-US" sz="1200" b="0" i="0" dirty="0">
                          <a:effectLst/>
                        </a:rPr>
                        <a:t>60 (53.1%)</a:t>
                      </a:r>
                    </a:p>
                  </a:txBody>
                  <a:tcPr marL="33865" marR="33865" marT="7055" marB="7055">
                    <a:lnL w="12700" cap="flat" cmpd="sng" algn="ctr">
                      <a:solidFill>
                        <a:srgbClr val="EEEEEE"/>
                      </a:solidFill>
                      <a:prstDash val="solid"/>
                      <a:round/>
                      <a:headEnd type="none" w="med" len="med"/>
                      <a:tailEnd type="none" w="med" len="med"/>
                    </a:lnL>
                    <a:lnR w="12700" cap="flat" cmpd="sng" algn="ctr">
                      <a:solidFill>
                        <a:srgbClr val="EEEEEE"/>
                      </a:solidFill>
                      <a:prstDash val="solid"/>
                      <a:round/>
                      <a:headEnd type="none" w="med" len="med"/>
                      <a:tailEnd type="none" w="med" len="med"/>
                    </a:lnR>
                    <a:lnT w="12700" cap="flat" cmpd="sng" algn="ctr">
                      <a:solidFill>
                        <a:srgbClr val="EEEEEE"/>
                      </a:solidFill>
                      <a:prstDash val="solid"/>
                      <a:round/>
                      <a:headEnd type="none" w="med" len="med"/>
                      <a:tailEnd type="none" w="med" len="med"/>
                    </a:lnT>
                    <a:lnB w="12700" cap="flat" cmpd="sng" algn="ctr">
                      <a:solidFill>
                        <a:srgbClr val="EEEEEE"/>
                      </a:solidFill>
                      <a:prstDash val="solid"/>
                      <a:round/>
                      <a:headEnd type="none" w="med" len="med"/>
                      <a:tailEnd type="none" w="med" len="med"/>
                    </a:lnB>
                    <a:solidFill>
                      <a:srgbClr val="FFFFFF"/>
                    </a:solidFill>
                  </a:tcPr>
                </a:tc>
                <a:tc>
                  <a:txBody>
                    <a:bodyPr/>
                    <a:lstStyle/>
                    <a:p>
                      <a:pPr algn="r" fontAlgn="t"/>
                      <a:r>
                        <a:rPr lang="en-US" sz="1200" b="0" i="0">
                          <a:effectLst/>
                        </a:rPr>
                        <a:t>27 (23.9%)</a:t>
                      </a:r>
                    </a:p>
                  </a:txBody>
                  <a:tcPr marL="33865" marR="33865" marT="7055" marB="7055">
                    <a:lnL w="12700"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12700" cap="flat" cmpd="sng" algn="ctr">
                      <a:solidFill>
                        <a:srgbClr val="EEEEEE"/>
                      </a:solidFill>
                      <a:prstDash val="solid"/>
                      <a:round/>
                      <a:headEnd type="none" w="med" len="med"/>
                      <a:tailEnd type="none" w="med" len="med"/>
                    </a:lnT>
                    <a:lnB w="12700" cap="flat" cmpd="sng" algn="ctr">
                      <a:solidFill>
                        <a:srgbClr val="EEEEEE"/>
                      </a:solidFill>
                      <a:prstDash val="solid"/>
                      <a:round/>
                      <a:headEnd type="none" w="med" len="med"/>
                      <a:tailEnd type="none" w="med" len="med"/>
                    </a:lnB>
                    <a:solidFill>
                      <a:srgbClr val="FFFFFF"/>
                    </a:solidFill>
                  </a:tcPr>
                </a:tc>
                <a:extLst>
                  <a:ext uri="{0D108BD9-81ED-4DB2-BD59-A6C34878D82A}">
                    <a16:rowId xmlns:a16="http://schemas.microsoft.com/office/drawing/2014/main" val="2124999404"/>
                  </a:ext>
                </a:extLst>
              </a:tr>
              <a:tr h="518599">
                <a:tc>
                  <a:txBody>
                    <a:bodyPr/>
                    <a:lstStyle/>
                    <a:p>
                      <a:pPr fontAlgn="t"/>
                      <a:r>
                        <a:rPr lang="pt-BR" sz="1200" b="0" i="0">
                          <a:effectLst/>
                        </a:rPr>
                        <a:t>Interneto portalai (Ugdymo sodas, Eduka, e-test, e-lankos)</a:t>
                      </a:r>
                    </a:p>
                  </a:txBody>
                  <a:tcPr marL="33865" marR="33865" marT="7055" marB="7055">
                    <a:lnL w="12700" cap="flat" cmpd="sng" algn="ctr">
                      <a:solidFill>
                        <a:srgbClr val="EEEEEE"/>
                      </a:solidFill>
                      <a:prstDash val="solid"/>
                      <a:round/>
                      <a:headEnd type="none" w="med" len="med"/>
                      <a:tailEnd type="none" w="med" len="med"/>
                    </a:lnL>
                    <a:lnR w="12700" cap="flat" cmpd="sng" algn="ctr">
                      <a:solidFill>
                        <a:srgbClr val="EEEEEE"/>
                      </a:solidFill>
                      <a:prstDash val="solid"/>
                      <a:round/>
                      <a:headEnd type="none" w="med" len="med"/>
                      <a:tailEnd type="none" w="med" len="med"/>
                    </a:lnR>
                    <a:lnT w="12700" cap="flat" cmpd="sng" algn="ctr">
                      <a:solidFill>
                        <a:srgbClr val="EEEEEE"/>
                      </a:solidFill>
                      <a:prstDash val="solid"/>
                      <a:round/>
                      <a:headEnd type="none" w="med" len="med"/>
                      <a:tailEnd type="none" w="med" len="med"/>
                    </a:lnT>
                    <a:lnB w="12700" cap="flat" cmpd="sng" algn="ctr">
                      <a:solidFill>
                        <a:srgbClr val="EEEEEE"/>
                      </a:solidFill>
                      <a:prstDash val="solid"/>
                      <a:round/>
                      <a:headEnd type="none" w="med" len="med"/>
                      <a:tailEnd type="none" w="med" len="med"/>
                    </a:lnB>
                    <a:solidFill>
                      <a:srgbClr val="FAFAFA"/>
                    </a:solidFill>
                  </a:tcPr>
                </a:tc>
                <a:tc>
                  <a:txBody>
                    <a:bodyPr/>
                    <a:lstStyle/>
                    <a:p>
                      <a:pPr algn="r" fontAlgn="t"/>
                      <a:r>
                        <a:rPr lang="en-US" sz="1200" b="0" i="0">
                          <a:effectLst/>
                        </a:rPr>
                        <a:t>5 (4.4%)</a:t>
                      </a:r>
                    </a:p>
                  </a:txBody>
                  <a:tcPr marL="33865" marR="33865" marT="7055" marB="7055">
                    <a:lnL w="12700" cap="flat" cmpd="sng" algn="ctr">
                      <a:solidFill>
                        <a:srgbClr val="EEEEEE"/>
                      </a:solidFill>
                      <a:prstDash val="solid"/>
                      <a:round/>
                      <a:headEnd type="none" w="med" len="med"/>
                      <a:tailEnd type="none" w="med" len="med"/>
                    </a:lnL>
                    <a:lnR w="12700" cap="flat" cmpd="sng" algn="ctr">
                      <a:solidFill>
                        <a:srgbClr val="EEEEEE"/>
                      </a:solidFill>
                      <a:prstDash val="solid"/>
                      <a:round/>
                      <a:headEnd type="none" w="med" len="med"/>
                      <a:tailEnd type="none" w="med" len="med"/>
                    </a:lnR>
                    <a:lnT w="12700" cap="flat" cmpd="sng" algn="ctr">
                      <a:solidFill>
                        <a:srgbClr val="EEEEEE"/>
                      </a:solidFill>
                      <a:prstDash val="solid"/>
                      <a:round/>
                      <a:headEnd type="none" w="med" len="med"/>
                      <a:tailEnd type="none" w="med" len="med"/>
                    </a:lnT>
                    <a:lnB w="12700" cap="flat" cmpd="sng" algn="ctr">
                      <a:solidFill>
                        <a:srgbClr val="EEEEEE"/>
                      </a:solidFill>
                      <a:prstDash val="solid"/>
                      <a:round/>
                      <a:headEnd type="none" w="med" len="med"/>
                      <a:tailEnd type="none" w="med" len="med"/>
                    </a:lnB>
                    <a:solidFill>
                      <a:srgbClr val="FAFAFA"/>
                    </a:solidFill>
                  </a:tcPr>
                </a:tc>
                <a:tc>
                  <a:txBody>
                    <a:bodyPr/>
                    <a:lstStyle/>
                    <a:p>
                      <a:pPr algn="r" fontAlgn="t"/>
                      <a:r>
                        <a:rPr lang="en-US" sz="1200" b="0" i="0" dirty="0">
                          <a:effectLst/>
                        </a:rPr>
                        <a:t>11 (9.7%)</a:t>
                      </a:r>
                    </a:p>
                  </a:txBody>
                  <a:tcPr marL="33865" marR="33865" marT="7055" marB="7055">
                    <a:lnL w="12700" cap="flat" cmpd="sng" algn="ctr">
                      <a:solidFill>
                        <a:srgbClr val="EEEEEE"/>
                      </a:solidFill>
                      <a:prstDash val="solid"/>
                      <a:round/>
                      <a:headEnd type="none" w="med" len="med"/>
                      <a:tailEnd type="none" w="med" len="med"/>
                    </a:lnL>
                    <a:lnR w="12700" cap="flat" cmpd="sng" algn="ctr">
                      <a:solidFill>
                        <a:srgbClr val="EEEEEE"/>
                      </a:solidFill>
                      <a:prstDash val="solid"/>
                      <a:round/>
                      <a:headEnd type="none" w="med" len="med"/>
                      <a:tailEnd type="none" w="med" len="med"/>
                    </a:lnR>
                    <a:lnT w="12700" cap="flat" cmpd="sng" algn="ctr">
                      <a:solidFill>
                        <a:srgbClr val="EEEEEE"/>
                      </a:solidFill>
                      <a:prstDash val="solid"/>
                      <a:round/>
                      <a:headEnd type="none" w="med" len="med"/>
                      <a:tailEnd type="none" w="med" len="med"/>
                    </a:lnT>
                    <a:lnB w="12700" cap="flat" cmpd="sng" algn="ctr">
                      <a:solidFill>
                        <a:srgbClr val="EEEEEE"/>
                      </a:solidFill>
                      <a:prstDash val="solid"/>
                      <a:round/>
                      <a:headEnd type="none" w="med" len="med"/>
                      <a:tailEnd type="none" w="med" len="med"/>
                    </a:lnB>
                    <a:solidFill>
                      <a:srgbClr val="FAFAFA"/>
                    </a:solidFill>
                  </a:tcPr>
                </a:tc>
                <a:tc>
                  <a:txBody>
                    <a:bodyPr/>
                    <a:lstStyle/>
                    <a:p>
                      <a:pPr algn="r" fontAlgn="t"/>
                      <a:r>
                        <a:rPr lang="en-US" sz="1200" b="0" i="0">
                          <a:effectLst/>
                        </a:rPr>
                        <a:t>46 (40.7%)</a:t>
                      </a:r>
                    </a:p>
                  </a:txBody>
                  <a:tcPr marL="33865" marR="33865" marT="7055" marB="7055">
                    <a:lnL w="12700" cap="flat" cmpd="sng" algn="ctr">
                      <a:solidFill>
                        <a:srgbClr val="EEEEEE"/>
                      </a:solidFill>
                      <a:prstDash val="solid"/>
                      <a:round/>
                      <a:headEnd type="none" w="med" len="med"/>
                      <a:tailEnd type="none" w="med" len="med"/>
                    </a:lnL>
                    <a:lnR w="12700" cap="flat" cmpd="sng" algn="ctr">
                      <a:solidFill>
                        <a:srgbClr val="EEEEEE"/>
                      </a:solidFill>
                      <a:prstDash val="solid"/>
                      <a:round/>
                      <a:headEnd type="none" w="med" len="med"/>
                      <a:tailEnd type="none" w="med" len="med"/>
                    </a:lnR>
                    <a:lnT w="12700" cap="flat" cmpd="sng" algn="ctr">
                      <a:solidFill>
                        <a:srgbClr val="EEEEEE"/>
                      </a:solidFill>
                      <a:prstDash val="solid"/>
                      <a:round/>
                      <a:headEnd type="none" w="med" len="med"/>
                      <a:tailEnd type="none" w="med" len="med"/>
                    </a:lnT>
                    <a:lnB w="12700" cap="flat" cmpd="sng" algn="ctr">
                      <a:solidFill>
                        <a:srgbClr val="EEEEEE"/>
                      </a:solidFill>
                      <a:prstDash val="solid"/>
                      <a:round/>
                      <a:headEnd type="none" w="med" len="med"/>
                      <a:tailEnd type="none" w="med" len="med"/>
                    </a:lnB>
                    <a:solidFill>
                      <a:srgbClr val="FAFAFA"/>
                    </a:solidFill>
                  </a:tcPr>
                </a:tc>
                <a:tc>
                  <a:txBody>
                    <a:bodyPr/>
                    <a:lstStyle/>
                    <a:p>
                      <a:pPr algn="r" fontAlgn="t"/>
                      <a:r>
                        <a:rPr lang="en-US" sz="1200" b="0" i="0">
                          <a:effectLst/>
                        </a:rPr>
                        <a:t>51 (45.1%)</a:t>
                      </a:r>
                    </a:p>
                  </a:txBody>
                  <a:tcPr marL="33865" marR="33865" marT="7055" marB="7055">
                    <a:lnL w="12700"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12700" cap="flat" cmpd="sng" algn="ctr">
                      <a:solidFill>
                        <a:srgbClr val="EEEEEE"/>
                      </a:solidFill>
                      <a:prstDash val="solid"/>
                      <a:round/>
                      <a:headEnd type="none" w="med" len="med"/>
                      <a:tailEnd type="none" w="med" len="med"/>
                    </a:lnT>
                    <a:lnB w="12700" cap="flat" cmpd="sng" algn="ctr">
                      <a:solidFill>
                        <a:srgbClr val="EEEEEE"/>
                      </a:solidFill>
                      <a:prstDash val="solid"/>
                      <a:round/>
                      <a:headEnd type="none" w="med" len="med"/>
                      <a:tailEnd type="none" w="med" len="med"/>
                    </a:lnB>
                    <a:solidFill>
                      <a:srgbClr val="FAFAFA"/>
                    </a:solidFill>
                  </a:tcPr>
                </a:tc>
                <a:extLst>
                  <a:ext uri="{0D108BD9-81ED-4DB2-BD59-A6C34878D82A}">
                    <a16:rowId xmlns:a16="http://schemas.microsoft.com/office/drawing/2014/main" val="4090418061"/>
                  </a:ext>
                </a:extLst>
              </a:tr>
              <a:tr h="301871">
                <a:tc>
                  <a:txBody>
                    <a:bodyPr/>
                    <a:lstStyle/>
                    <a:p>
                      <a:pPr fontAlgn="t"/>
                      <a:r>
                        <a:rPr lang="lt-LT" sz="1200" b="0" i="0">
                          <a:effectLst/>
                        </a:rPr>
                        <a:t>3D virtualios realybės priemonės</a:t>
                      </a:r>
                    </a:p>
                  </a:txBody>
                  <a:tcPr marL="33865" marR="33865" marT="7055" marB="7055">
                    <a:lnL w="12700" cap="flat" cmpd="sng" algn="ctr">
                      <a:solidFill>
                        <a:srgbClr val="EEEEEE"/>
                      </a:solidFill>
                      <a:prstDash val="solid"/>
                      <a:round/>
                      <a:headEnd type="none" w="med" len="med"/>
                      <a:tailEnd type="none" w="med" len="med"/>
                    </a:lnL>
                    <a:lnR w="12700" cap="flat" cmpd="sng" algn="ctr">
                      <a:solidFill>
                        <a:srgbClr val="EEEEEE"/>
                      </a:solidFill>
                      <a:prstDash val="solid"/>
                      <a:round/>
                      <a:headEnd type="none" w="med" len="med"/>
                      <a:tailEnd type="none" w="med" len="med"/>
                    </a:lnR>
                    <a:lnT w="12700" cap="flat" cmpd="sng" algn="ctr">
                      <a:solidFill>
                        <a:srgbClr val="EEEEEE"/>
                      </a:solidFill>
                      <a:prstDash val="solid"/>
                      <a:round/>
                      <a:headEnd type="none" w="med" len="med"/>
                      <a:tailEnd type="none" w="med" len="med"/>
                    </a:lnT>
                    <a:lnB w="12700" cap="flat" cmpd="sng" algn="ctr">
                      <a:solidFill>
                        <a:srgbClr val="EEEEEE"/>
                      </a:solidFill>
                      <a:prstDash val="solid"/>
                      <a:round/>
                      <a:headEnd type="none" w="med" len="med"/>
                      <a:tailEnd type="none" w="med" len="med"/>
                    </a:lnB>
                    <a:solidFill>
                      <a:srgbClr val="FFFFFF"/>
                    </a:solidFill>
                  </a:tcPr>
                </a:tc>
                <a:tc>
                  <a:txBody>
                    <a:bodyPr/>
                    <a:lstStyle/>
                    <a:p>
                      <a:pPr algn="r" fontAlgn="t"/>
                      <a:r>
                        <a:rPr lang="en-US" sz="1200" b="0" i="0">
                          <a:effectLst/>
                        </a:rPr>
                        <a:t>2 (1.8%)</a:t>
                      </a:r>
                    </a:p>
                  </a:txBody>
                  <a:tcPr marL="33865" marR="33865" marT="7055" marB="7055">
                    <a:lnL w="12700" cap="flat" cmpd="sng" algn="ctr">
                      <a:solidFill>
                        <a:srgbClr val="EEEEEE"/>
                      </a:solidFill>
                      <a:prstDash val="solid"/>
                      <a:round/>
                      <a:headEnd type="none" w="med" len="med"/>
                      <a:tailEnd type="none" w="med" len="med"/>
                    </a:lnL>
                    <a:lnR w="12700" cap="flat" cmpd="sng" algn="ctr">
                      <a:solidFill>
                        <a:srgbClr val="EEEEEE"/>
                      </a:solidFill>
                      <a:prstDash val="solid"/>
                      <a:round/>
                      <a:headEnd type="none" w="med" len="med"/>
                      <a:tailEnd type="none" w="med" len="med"/>
                    </a:lnR>
                    <a:lnT w="12700" cap="flat" cmpd="sng" algn="ctr">
                      <a:solidFill>
                        <a:srgbClr val="EEEEEE"/>
                      </a:solidFill>
                      <a:prstDash val="solid"/>
                      <a:round/>
                      <a:headEnd type="none" w="med" len="med"/>
                      <a:tailEnd type="none" w="med" len="med"/>
                    </a:lnT>
                    <a:lnB w="12700" cap="flat" cmpd="sng" algn="ctr">
                      <a:solidFill>
                        <a:srgbClr val="EEEEEE"/>
                      </a:solidFill>
                      <a:prstDash val="solid"/>
                      <a:round/>
                      <a:headEnd type="none" w="med" len="med"/>
                      <a:tailEnd type="none" w="med" len="med"/>
                    </a:lnB>
                    <a:solidFill>
                      <a:srgbClr val="FFFFFF"/>
                    </a:solidFill>
                  </a:tcPr>
                </a:tc>
                <a:tc>
                  <a:txBody>
                    <a:bodyPr/>
                    <a:lstStyle/>
                    <a:p>
                      <a:pPr algn="r" fontAlgn="t"/>
                      <a:r>
                        <a:rPr lang="en-US" sz="1200" b="0" i="0">
                          <a:effectLst/>
                        </a:rPr>
                        <a:t>1 (0.9%)</a:t>
                      </a:r>
                    </a:p>
                  </a:txBody>
                  <a:tcPr marL="33865" marR="33865" marT="7055" marB="7055">
                    <a:lnL w="12700" cap="flat" cmpd="sng" algn="ctr">
                      <a:solidFill>
                        <a:srgbClr val="EEEEEE"/>
                      </a:solidFill>
                      <a:prstDash val="solid"/>
                      <a:round/>
                      <a:headEnd type="none" w="med" len="med"/>
                      <a:tailEnd type="none" w="med" len="med"/>
                    </a:lnL>
                    <a:lnR w="12700" cap="flat" cmpd="sng" algn="ctr">
                      <a:solidFill>
                        <a:srgbClr val="EEEEEE"/>
                      </a:solidFill>
                      <a:prstDash val="solid"/>
                      <a:round/>
                      <a:headEnd type="none" w="med" len="med"/>
                      <a:tailEnd type="none" w="med" len="med"/>
                    </a:lnR>
                    <a:lnT w="12700" cap="flat" cmpd="sng" algn="ctr">
                      <a:solidFill>
                        <a:srgbClr val="EEEEEE"/>
                      </a:solidFill>
                      <a:prstDash val="solid"/>
                      <a:round/>
                      <a:headEnd type="none" w="med" len="med"/>
                      <a:tailEnd type="none" w="med" len="med"/>
                    </a:lnT>
                    <a:lnB w="12700" cap="flat" cmpd="sng" algn="ctr">
                      <a:solidFill>
                        <a:srgbClr val="EEEEEE"/>
                      </a:solidFill>
                      <a:prstDash val="solid"/>
                      <a:round/>
                      <a:headEnd type="none" w="med" len="med"/>
                      <a:tailEnd type="none" w="med" len="med"/>
                    </a:lnB>
                    <a:solidFill>
                      <a:srgbClr val="FFFFFF"/>
                    </a:solidFill>
                  </a:tcPr>
                </a:tc>
                <a:tc>
                  <a:txBody>
                    <a:bodyPr/>
                    <a:lstStyle/>
                    <a:p>
                      <a:pPr algn="r" fontAlgn="t"/>
                      <a:r>
                        <a:rPr lang="en-US" sz="1200" b="0" i="0">
                          <a:effectLst/>
                        </a:rPr>
                        <a:t>16 (14.2%)</a:t>
                      </a:r>
                    </a:p>
                  </a:txBody>
                  <a:tcPr marL="33865" marR="33865" marT="7055" marB="7055">
                    <a:lnL w="12700" cap="flat" cmpd="sng" algn="ctr">
                      <a:solidFill>
                        <a:srgbClr val="EEEEEE"/>
                      </a:solidFill>
                      <a:prstDash val="solid"/>
                      <a:round/>
                      <a:headEnd type="none" w="med" len="med"/>
                      <a:tailEnd type="none" w="med" len="med"/>
                    </a:lnL>
                    <a:lnR w="12700" cap="flat" cmpd="sng" algn="ctr">
                      <a:solidFill>
                        <a:srgbClr val="EEEEEE"/>
                      </a:solidFill>
                      <a:prstDash val="solid"/>
                      <a:round/>
                      <a:headEnd type="none" w="med" len="med"/>
                      <a:tailEnd type="none" w="med" len="med"/>
                    </a:lnR>
                    <a:lnT w="12700" cap="flat" cmpd="sng" algn="ctr">
                      <a:solidFill>
                        <a:srgbClr val="EEEEEE"/>
                      </a:solidFill>
                      <a:prstDash val="solid"/>
                      <a:round/>
                      <a:headEnd type="none" w="med" len="med"/>
                      <a:tailEnd type="none" w="med" len="med"/>
                    </a:lnT>
                    <a:lnB w="12700" cap="flat" cmpd="sng" algn="ctr">
                      <a:solidFill>
                        <a:srgbClr val="EEEEEE"/>
                      </a:solidFill>
                      <a:prstDash val="solid"/>
                      <a:round/>
                      <a:headEnd type="none" w="med" len="med"/>
                      <a:tailEnd type="none" w="med" len="med"/>
                    </a:lnB>
                    <a:solidFill>
                      <a:srgbClr val="FFFFFF"/>
                    </a:solidFill>
                  </a:tcPr>
                </a:tc>
                <a:tc>
                  <a:txBody>
                    <a:bodyPr/>
                    <a:lstStyle/>
                    <a:p>
                      <a:pPr algn="r" fontAlgn="t"/>
                      <a:r>
                        <a:rPr lang="en-US" sz="1200" b="0" i="0">
                          <a:effectLst/>
                        </a:rPr>
                        <a:t>94 (83.2%)</a:t>
                      </a:r>
                    </a:p>
                  </a:txBody>
                  <a:tcPr marL="33865" marR="33865" marT="7055" marB="7055">
                    <a:lnL w="12700"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12700" cap="flat" cmpd="sng" algn="ctr">
                      <a:solidFill>
                        <a:srgbClr val="EEEEEE"/>
                      </a:solidFill>
                      <a:prstDash val="solid"/>
                      <a:round/>
                      <a:headEnd type="none" w="med" len="med"/>
                      <a:tailEnd type="none" w="med" len="med"/>
                    </a:lnT>
                    <a:lnB w="12700" cap="flat" cmpd="sng" algn="ctr">
                      <a:solidFill>
                        <a:srgbClr val="EEEEEE"/>
                      </a:solidFill>
                      <a:prstDash val="solid"/>
                      <a:round/>
                      <a:headEnd type="none" w="med" len="med"/>
                      <a:tailEnd type="none" w="med" len="med"/>
                    </a:lnB>
                    <a:solidFill>
                      <a:srgbClr val="FFFFFF"/>
                    </a:solidFill>
                  </a:tcPr>
                </a:tc>
                <a:extLst>
                  <a:ext uri="{0D108BD9-81ED-4DB2-BD59-A6C34878D82A}">
                    <a16:rowId xmlns:a16="http://schemas.microsoft.com/office/drawing/2014/main" val="2825401028"/>
                  </a:ext>
                </a:extLst>
              </a:tr>
              <a:tr h="735327">
                <a:tc>
                  <a:txBody>
                    <a:bodyPr/>
                    <a:lstStyle/>
                    <a:p>
                      <a:pPr fontAlgn="t"/>
                      <a:r>
                        <a:rPr lang="lt-LT" sz="1200" b="0" i="0" dirty="0">
                          <a:effectLst/>
                        </a:rPr>
                        <a:t>Mobilios programėlės (žodynai, skaičiavimai, laboratoriniai eksperimentai ir kt.)</a:t>
                      </a:r>
                    </a:p>
                  </a:txBody>
                  <a:tcPr marL="33865" marR="33865" marT="7055" marB="7055">
                    <a:lnL w="12700" cap="flat" cmpd="sng" algn="ctr">
                      <a:solidFill>
                        <a:srgbClr val="EEEEEE"/>
                      </a:solidFill>
                      <a:prstDash val="solid"/>
                      <a:round/>
                      <a:headEnd type="none" w="med" len="med"/>
                      <a:tailEnd type="none" w="med" len="med"/>
                    </a:lnL>
                    <a:lnR w="12700" cap="flat" cmpd="sng" algn="ctr">
                      <a:solidFill>
                        <a:srgbClr val="EEEEEE"/>
                      </a:solidFill>
                      <a:prstDash val="solid"/>
                      <a:round/>
                      <a:headEnd type="none" w="med" len="med"/>
                      <a:tailEnd type="none" w="med" len="med"/>
                    </a:lnR>
                    <a:lnT w="12700"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noFill/>
                  </a:tcPr>
                </a:tc>
                <a:tc>
                  <a:txBody>
                    <a:bodyPr/>
                    <a:lstStyle/>
                    <a:p>
                      <a:pPr algn="r" fontAlgn="t"/>
                      <a:r>
                        <a:rPr lang="en-US" sz="1200" b="0" i="0" dirty="0">
                          <a:effectLst/>
                        </a:rPr>
                        <a:t>7 (6.2%)</a:t>
                      </a:r>
                    </a:p>
                  </a:txBody>
                  <a:tcPr marL="33865" marR="33865" marT="7055" marB="7055">
                    <a:lnL w="12700" cap="flat" cmpd="sng" algn="ctr">
                      <a:solidFill>
                        <a:srgbClr val="EEEEEE"/>
                      </a:solidFill>
                      <a:prstDash val="solid"/>
                      <a:round/>
                      <a:headEnd type="none" w="med" len="med"/>
                      <a:tailEnd type="none" w="med" len="med"/>
                    </a:lnL>
                    <a:lnR w="12700" cap="flat" cmpd="sng" algn="ctr">
                      <a:solidFill>
                        <a:srgbClr val="EEEEEE"/>
                      </a:solidFill>
                      <a:prstDash val="solid"/>
                      <a:round/>
                      <a:headEnd type="none" w="med" len="med"/>
                      <a:tailEnd type="none" w="med" len="med"/>
                    </a:lnR>
                    <a:lnT w="12700"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noFill/>
                  </a:tcPr>
                </a:tc>
                <a:tc>
                  <a:txBody>
                    <a:bodyPr/>
                    <a:lstStyle/>
                    <a:p>
                      <a:pPr algn="r" fontAlgn="t"/>
                      <a:r>
                        <a:rPr lang="en-US" sz="1200" b="0" i="0" dirty="0">
                          <a:effectLst/>
                        </a:rPr>
                        <a:t>17 (15.0%)</a:t>
                      </a:r>
                    </a:p>
                  </a:txBody>
                  <a:tcPr marL="33865" marR="33865" marT="7055" marB="7055">
                    <a:lnL w="12700" cap="flat" cmpd="sng" algn="ctr">
                      <a:solidFill>
                        <a:srgbClr val="EEEEEE"/>
                      </a:solidFill>
                      <a:prstDash val="solid"/>
                      <a:round/>
                      <a:headEnd type="none" w="med" len="med"/>
                      <a:tailEnd type="none" w="med" len="med"/>
                    </a:lnL>
                    <a:lnR w="12700" cap="flat" cmpd="sng" algn="ctr">
                      <a:solidFill>
                        <a:srgbClr val="EEEEEE"/>
                      </a:solidFill>
                      <a:prstDash val="solid"/>
                      <a:round/>
                      <a:headEnd type="none" w="med" len="med"/>
                      <a:tailEnd type="none" w="med" len="med"/>
                    </a:lnR>
                    <a:lnT w="12700"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noFill/>
                  </a:tcPr>
                </a:tc>
                <a:tc>
                  <a:txBody>
                    <a:bodyPr/>
                    <a:lstStyle/>
                    <a:p>
                      <a:pPr algn="r" fontAlgn="t"/>
                      <a:r>
                        <a:rPr lang="en-US" sz="1200" b="0" i="0" dirty="0">
                          <a:effectLst/>
                        </a:rPr>
                        <a:t>57 (50.4%)</a:t>
                      </a:r>
                    </a:p>
                  </a:txBody>
                  <a:tcPr marL="33865" marR="33865" marT="7055" marB="7055">
                    <a:lnL w="12700" cap="flat" cmpd="sng" algn="ctr">
                      <a:solidFill>
                        <a:srgbClr val="EEEEEE"/>
                      </a:solidFill>
                      <a:prstDash val="solid"/>
                      <a:round/>
                      <a:headEnd type="none" w="med" len="med"/>
                      <a:tailEnd type="none" w="med" len="med"/>
                    </a:lnL>
                    <a:lnR w="12700" cap="flat" cmpd="sng" algn="ctr">
                      <a:solidFill>
                        <a:srgbClr val="EEEEEE"/>
                      </a:solidFill>
                      <a:prstDash val="solid"/>
                      <a:round/>
                      <a:headEnd type="none" w="med" len="med"/>
                      <a:tailEnd type="none" w="med" len="med"/>
                    </a:lnR>
                    <a:lnT w="12700"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noFill/>
                  </a:tcPr>
                </a:tc>
                <a:tc>
                  <a:txBody>
                    <a:bodyPr/>
                    <a:lstStyle/>
                    <a:p>
                      <a:pPr algn="r" fontAlgn="t"/>
                      <a:r>
                        <a:rPr lang="en-US" sz="1200" b="0" i="0" dirty="0">
                          <a:effectLst/>
                        </a:rPr>
                        <a:t>32 (28.3%)</a:t>
                      </a:r>
                    </a:p>
                  </a:txBody>
                  <a:tcPr marL="33865" marR="33865" marT="7055" marB="7055">
                    <a:lnL w="12700"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12700"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noFill/>
                  </a:tcPr>
                </a:tc>
                <a:extLst>
                  <a:ext uri="{0D108BD9-81ED-4DB2-BD59-A6C34878D82A}">
                    <a16:rowId xmlns:a16="http://schemas.microsoft.com/office/drawing/2014/main" val="2388859175"/>
                  </a:ext>
                </a:extLst>
              </a:tr>
            </a:tbl>
          </a:graphicData>
        </a:graphic>
      </p:graphicFrame>
    </p:spTree>
    <p:extLst>
      <p:ext uri="{BB962C8B-B14F-4D97-AF65-F5344CB8AC3E}">
        <p14:creationId xmlns:p14="http://schemas.microsoft.com/office/powerpoint/2010/main" val="2481601813"/>
      </p:ext>
    </p:extLst>
  </p:cSld>
  <p:clrMapOvr>
    <a:masterClrMapping/>
  </p:clrMapOvr>
  <p:timing>
    <p:tnLst>
      <p:par>
        <p:cTn id="1" dur="indefinite" restart="never" nodeType="tmRoot"/>
      </p:par>
    </p:tnLst>
  </p:timing>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TotalTime>
  <Words>985</Words>
  <Application>Microsoft Office PowerPoint</Application>
  <PresentationFormat>On-screen Show (16:9)</PresentationFormat>
  <Paragraphs>97</Paragraphs>
  <Slides>22</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Times New Roman</vt:lpstr>
      <vt:lpstr>Roboto</vt:lpstr>
      <vt:lpstr>Calibri</vt:lpstr>
      <vt:lpstr>Geometric</vt:lpstr>
      <vt:lpstr>UTENOS „SAULĖS“ GIMNAZIJOS  vidaus įsivertinimo ataskaita   2021-2022 m.m.</vt:lpstr>
      <vt:lpstr>2021/2022 m.m. įsivertinimo sritis</vt:lpstr>
      <vt:lpstr>Tikslingumas</vt:lpstr>
      <vt:lpstr>Įvairiapusiškumas </vt:lpstr>
      <vt:lpstr>TYRIMO METODAS</vt:lpstr>
      <vt:lpstr>Mokinių apklausa </vt:lpstr>
      <vt:lpstr>Kurioje klasėje mokaisi?</vt:lpstr>
      <vt:lpstr>Kaip dažnai naudojatės skaitmeninėmis technologijomis(kompiuteris, telefonas, planšetės ir kt.) mokymosi tikslais?</vt:lpstr>
      <vt:lpstr>Nurodykite, kokiomis virtualaus mokymosi priemonėmis ir kaip dažnai naudojatės pamokų metu?</vt:lpstr>
      <vt:lpstr>Kuriose pamokose naudojamos virtualios mokymosi priemonės?</vt:lpstr>
      <vt:lpstr>Kokią naudą teikia virtualių mokymosi taikymas pamokų metu?</vt:lpstr>
      <vt:lpstr>Kokį įrenginį dažniausiai naudoji, kai jungiesi prie virtualios aplinkos?</vt:lpstr>
      <vt:lpstr>Kaip manote, koks virtualiųjų mokymosi priemonių bei įrenginių poveikis?</vt:lpstr>
      <vt:lpstr>Kuri nuotolinio virtualaus prisijungimo platforma Tau patogiausia?</vt:lpstr>
      <vt:lpstr>Kokių turėtum pasiūlymų virtualių/skaitmeninių priemonių ir aplinkų naudojimui pamokose ir apskritai ugdymui(si)?</vt:lpstr>
      <vt:lpstr>Mokytojų apklausa</vt:lpstr>
      <vt:lpstr>Kokias virtualias veiklas dažniausiai atliekate ?</vt:lpstr>
      <vt:lpstr>Kokia skaitmeninė įranga gimnazijoje reikalauja atnaujinimo ?</vt:lpstr>
      <vt:lpstr>Kaip manote, kokią naudą teikia virtualių mokymosi priemonių taikymas pamokų metu?  </vt:lpstr>
      <vt:lpstr>Su kokiomis problemomis susiduriate naudodami virtualias mokymosi priemones? </vt:lpstr>
      <vt:lpstr>IŠVADOS</vt:lpstr>
      <vt:lpstr>REKOMENDACIJOS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UTENOS „SAULĖS“ GIMNAZIJOS  vidaus įsivertinimo ataskaita   2021-2022 m.m.</dc:title>
  <dc:creator>Giedre Simkunaite</dc:creator>
  <cp:lastModifiedBy>Giedre Simkunaite</cp:lastModifiedBy>
  <cp:revision>13</cp:revision>
  <dcterms:modified xsi:type="dcterms:W3CDTF">2022-08-21T06:24:34Z</dcterms:modified>
</cp:coreProperties>
</file>